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48" r:id="rId2"/>
  </p:sldMasterIdLst>
  <p:notesMasterIdLst>
    <p:notesMasterId r:id="rId23"/>
  </p:notesMasterIdLst>
  <p:handoutMasterIdLst>
    <p:handoutMasterId r:id="rId24"/>
  </p:handoutMasterIdLst>
  <p:sldIdLst>
    <p:sldId id="291" r:id="rId3"/>
    <p:sldId id="257" r:id="rId4"/>
    <p:sldId id="258" r:id="rId5"/>
    <p:sldId id="259" r:id="rId6"/>
    <p:sldId id="260" r:id="rId7"/>
    <p:sldId id="261" r:id="rId8"/>
    <p:sldId id="262" r:id="rId9"/>
    <p:sldId id="288" r:id="rId10"/>
    <p:sldId id="289" r:id="rId11"/>
    <p:sldId id="269" r:id="rId12"/>
    <p:sldId id="271" r:id="rId13"/>
    <p:sldId id="290" r:id="rId14"/>
    <p:sldId id="275" r:id="rId15"/>
    <p:sldId id="264" r:id="rId16"/>
    <p:sldId id="276" r:id="rId17"/>
    <p:sldId id="277" r:id="rId18"/>
    <p:sldId id="295" r:id="rId19"/>
    <p:sldId id="279" r:id="rId20"/>
    <p:sldId id="280" r:id="rId21"/>
    <p:sldId id="296" r:id="rId2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  <a:srgbClr val="CC3399"/>
    <a:srgbClr val="33993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43" autoAdjust="0"/>
  </p:normalViewPr>
  <p:slideViewPr>
    <p:cSldViewPr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3.wmf"/><Relationship Id="rId7" Type="http://schemas.openxmlformats.org/officeDocument/2006/relationships/image" Target="../media/image46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25.wmf"/><Relationship Id="rId10" Type="http://schemas.openxmlformats.org/officeDocument/2006/relationships/image" Target="../media/image49.wmf"/><Relationship Id="rId4" Type="http://schemas.openxmlformats.org/officeDocument/2006/relationships/image" Target="../media/image44.wmf"/><Relationship Id="rId9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image" Target="../media/image63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12" Type="http://schemas.openxmlformats.org/officeDocument/2006/relationships/image" Target="../media/image62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11" Type="http://schemas.openxmlformats.org/officeDocument/2006/relationships/image" Target="../media/image61.wmf"/><Relationship Id="rId5" Type="http://schemas.openxmlformats.org/officeDocument/2006/relationships/image" Target="../media/image55.wmf"/><Relationship Id="rId10" Type="http://schemas.openxmlformats.org/officeDocument/2006/relationships/image" Target="../media/image60.wmf"/><Relationship Id="rId4" Type="http://schemas.openxmlformats.org/officeDocument/2006/relationships/image" Target="../media/image54.wmf"/><Relationship Id="rId9" Type="http://schemas.openxmlformats.org/officeDocument/2006/relationships/image" Target="../media/image59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image" Target="../media/image76.wmf"/><Relationship Id="rId18" Type="http://schemas.openxmlformats.org/officeDocument/2006/relationships/image" Target="../media/image80.wmf"/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12" Type="http://schemas.openxmlformats.org/officeDocument/2006/relationships/image" Target="../media/image75.wmf"/><Relationship Id="rId17" Type="http://schemas.openxmlformats.org/officeDocument/2006/relationships/image" Target="../media/image79.wmf"/><Relationship Id="rId2" Type="http://schemas.openxmlformats.org/officeDocument/2006/relationships/image" Target="../media/image65.wmf"/><Relationship Id="rId16" Type="http://schemas.openxmlformats.org/officeDocument/2006/relationships/image" Target="../media/image78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11" Type="http://schemas.openxmlformats.org/officeDocument/2006/relationships/image" Target="../media/image74.wmf"/><Relationship Id="rId5" Type="http://schemas.openxmlformats.org/officeDocument/2006/relationships/image" Target="../media/image68.wmf"/><Relationship Id="rId15" Type="http://schemas.openxmlformats.org/officeDocument/2006/relationships/image" Target="../media/image25.wmf"/><Relationship Id="rId10" Type="http://schemas.openxmlformats.org/officeDocument/2006/relationships/image" Target="../media/image73.wmf"/><Relationship Id="rId4" Type="http://schemas.openxmlformats.org/officeDocument/2006/relationships/image" Target="../media/image67.wmf"/><Relationship Id="rId9" Type="http://schemas.openxmlformats.org/officeDocument/2006/relationships/image" Target="../media/image72.wmf"/><Relationship Id="rId14" Type="http://schemas.openxmlformats.org/officeDocument/2006/relationships/image" Target="../media/image77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image" Target="../media/image8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4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02F0D18-D7FB-436C-A313-166FB0C4C48B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69B7C4C0-9084-44A4-8886-0ADFFDD8D2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337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/>
          <a:lstStyle>
            <a:lvl1pPr algn="r">
              <a:defRPr sz="1300"/>
            </a:lvl1pPr>
          </a:lstStyle>
          <a:p>
            <a:fld id="{5E95D260-E6E5-40E0-B177-EFD12552C834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7" tIns="48324" rIns="96647" bIns="483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47" tIns="48324" rIns="96647" bIns="483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47" tIns="48324" rIns="96647" bIns="48324" rtlCol="0" anchor="b"/>
          <a:lstStyle>
            <a:lvl1pPr algn="r">
              <a:defRPr sz="1300"/>
            </a:lvl1pPr>
          </a:lstStyle>
          <a:p>
            <a:fld id="{70F31E6B-C4C9-470A-AE5A-46455B7695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DE205-99A8-49F6-BD2E-6A2DF455403C}" type="slidenum">
              <a:rPr lang="en-GB" altLang="en-US" smtClean="0">
                <a:latin typeface="Times New Roman" charset="0"/>
              </a:rPr>
              <a:pPr/>
              <a:t>2</a:t>
            </a:fld>
            <a:endParaRPr lang="en-GB" altLang="en-US" smtClean="0">
              <a:latin typeface="Times New Roman" charset="0"/>
            </a:endParaRPr>
          </a:p>
        </p:txBody>
      </p:sp>
      <p:sp>
        <p:nvSpPr>
          <p:cNvPr id="76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altLang="en-GB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8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EAA8E0-80B2-4374-AA75-FE7EAD1F0704}" type="slidenum">
              <a:rPr lang="en-GB" altLang="en-US" smtClean="0">
                <a:latin typeface="Times New Roman" charset="0"/>
              </a:rPr>
              <a:pPr/>
              <a:t>3</a:t>
            </a:fld>
            <a:endParaRPr lang="en-GB" altLang="en-US" smtClean="0">
              <a:latin typeface="Times New Roman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altLang="en-GB" smtClean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6317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3A399-4C65-4C28-B995-3BA8A025DB1B}" type="slidenum">
              <a:rPr lang="en-GB" altLang="en-US" smtClean="0">
                <a:ea typeface="新細明體" pitchFamily="18" charset="-120"/>
              </a:rPr>
              <a:pPr/>
              <a:t>5</a:t>
            </a:fld>
            <a:endParaRPr lang="en-GB" altLang="en-US" smtClean="0">
              <a:ea typeface="新細明體" pitchFamily="18" charset="-12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h-TH" altLang="en-GB" smtClean="0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5905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rgbClr val="7030A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35A5-9712-4424-9F58-786639F4891C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0BEF-D594-4045-93CE-B02D1720A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5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35A5-9712-4424-9F58-786639F4891C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0BEF-D594-4045-93CE-B02D1720A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908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235A5-9712-4424-9F58-786639F4891C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90BEF-D594-4045-93CE-B02D1720A7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372-AA0E-4953-82B8-7B18F324D11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8D68-0AC1-4DD1-AD28-BAAC2ACFF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372-AA0E-4953-82B8-7B18F324D11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8D68-0AC1-4DD1-AD28-BAAC2ACFF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9372-AA0E-4953-82B8-7B18F324D11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78D68-0AC1-4DD1-AD28-BAAC2ACFFE8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9812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41148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4332E-5F89-42FA-944A-A18E716E7B7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5862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9812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4114800"/>
            <a:ext cx="3815862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995E5-3F1B-4741-82EC-498D0B6FFAD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5917-8572-40A0-94E2-26A8286BA88C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8467E-66AF-410B-BF2E-1E25359D5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4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235A5-9712-4424-9F58-786639F4891C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90BEF-D594-4045-93CE-B02D1720A7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L2b-</a:t>
            </a:r>
            <a:fld id="{31637DED-5280-4AAA-80D0-AEA98A0510E3}" type="slidenum">
              <a:rPr lang="en-US" sz="1200" smtClean="0">
                <a:latin typeface="+mn-lt"/>
              </a:rPr>
              <a:pPr/>
              <a:t>‹#›</a:t>
            </a:fld>
            <a:endParaRPr lang="en-US" sz="1200" dirty="0" smtClean="0">
              <a:latin typeface="+mn-lt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17725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59372-AA0E-4953-82B8-7B18F324D119}" type="datetimeFigureOut">
              <a:rPr lang="en-US" smtClean="0"/>
              <a:pPr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78D68-0AC1-4DD1-AD28-BAAC2ACFFE8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465609" y="0"/>
            <a:ext cx="67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L2b-</a:t>
            </a:r>
            <a:fld id="{31637DED-5280-4AAA-80D0-AEA98A0510E3}" type="slidenum">
              <a:rPr lang="en-US" sz="1200" smtClean="0">
                <a:latin typeface="+mn-lt"/>
              </a:rPr>
              <a:pPr/>
              <a:t>‹#›</a:t>
            </a:fld>
            <a:endParaRPr lang="en-US" sz="1200" dirty="0" smtClean="0">
              <a:latin typeface="+mn-lt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26246" y="6550223"/>
            <a:ext cx="9196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courtesy of Prof M L Kraft,</a:t>
            </a:r>
            <a:r>
              <a:rPr lang="en-US" sz="1400" baseline="0" dirty="0" smtClean="0"/>
              <a:t> Chemical &amp; Biomolecular </a:t>
            </a:r>
            <a:r>
              <a:rPr lang="en-US" sz="1400" baseline="0" dirty="0" err="1" smtClean="0"/>
              <a:t>Engr</a:t>
            </a:r>
            <a:r>
              <a:rPr lang="en-US" sz="1400" baseline="0" dirty="0" smtClean="0"/>
              <a:t> </a:t>
            </a:r>
            <a:r>
              <a:rPr lang="en-US" sz="1400" baseline="0" dirty="0" err="1" smtClean="0"/>
              <a:t>Dept</a:t>
            </a:r>
            <a:r>
              <a:rPr lang="en-US" sz="1400" baseline="0" dirty="0" smtClean="0"/>
              <a:t>, University of Illinois at Urbana-Champaign.</a:t>
            </a:r>
            <a:endParaRPr lang="en-US" sz="14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4" r:id="rId3"/>
    <p:sldLayoutId id="2147483660" r:id="rId4"/>
    <p:sldLayoutId id="2147483661" r:id="rId5"/>
    <p:sldLayoutId id="2147483671" r:id="rId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7.wmf"/><Relationship Id="rId3" Type="http://schemas.openxmlformats.org/officeDocument/2006/relationships/oleObject" Target="../embeddings/oleObject39.bin"/><Relationship Id="rId21" Type="http://schemas.openxmlformats.org/officeDocument/2006/relationships/oleObject" Target="../embeddings/oleObject48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3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23" Type="http://schemas.openxmlformats.org/officeDocument/2006/relationships/oleObject" Target="../embeddings/oleObject49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7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55.bin"/><Relationship Id="rId18" Type="http://schemas.openxmlformats.org/officeDocument/2006/relationships/image" Target="../media/image58.wmf"/><Relationship Id="rId26" Type="http://schemas.openxmlformats.org/officeDocument/2006/relationships/image" Target="../media/image62.wmf"/><Relationship Id="rId3" Type="http://schemas.openxmlformats.org/officeDocument/2006/relationships/oleObject" Target="../embeddings/oleObject50.bin"/><Relationship Id="rId21" Type="http://schemas.openxmlformats.org/officeDocument/2006/relationships/oleObject" Target="../embeddings/oleObject59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55.wmf"/><Relationship Id="rId17" Type="http://schemas.openxmlformats.org/officeDocument/2006/relationships/oleObject" Target="../embeddings/oleObject57.bin"/><Relationship Id="rId25" Type="http://schemas.openxmlformats.org/officeDocument/2006/relationships/oleObject" Target="../embeddings/oleObject61.bin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57.wmf"/><Relationship Id="rId20" Type="http://schemas.openxmlformats.org/officeDocument/2006/relationships/image" Target="../media/image5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54.bin"/><Relationship Id="rId24" Type="http://schemas.openxmlformats.org/officeDocument/2006/relationships/image" Target="../media/image61.wmf"/><Relationship Id="rId5" Type="http://schemas.openxmlformats.org/officeDocument/2006/relationships/oleObject" Target="../embeddings/oleObject51.bin"/><Relationship Id="rId15" Type="http://schemas.openxmlformats.org/officeDocument/2006/relationships/oleObject" Target="../embeddings/oleObject56.bin"/><Relationship Id="rId23" Type="http://schemas.openxmlformats.org/officeDocument/2006/relationships/oleObject" Target="../embeddings/oleObject60.bin"/><Relationship Id="rId28" Type="http://schemas.openxmlformats.org/officeDocument/2006/relationships/image" Target="../media/image63.wmf"/><Relationship Id="rId10" Type="http://schemas.openxmlformats.org/officeDocument/2006/relationships/image" Target="../media/image54.wmf"/><Relationship Id="rId19" Type="http://schemas.openxmlformats.org/officeDocument/2006/relationships/oleObject" Target="../embeddings/oleObject58.bin"/><Relationship Id="rId4" Type="http://schemas.openxmlformats.org/officeDocument/2006/relationships/image" Target="../media/image51.wmf"/><Relationship Id="rId9" Type="http://schemas.openxmlformats.org/officeDocument/2006/relationships/oleObject" Target="../embeddings/oleObject53.bin"/><Relationship Id="rId14" Type="http://schemas.openxmlformats.org/officeDocument/2006/relationships/image" Target="../media/image56.wmf"/><Relationship Id="rId22" Type="http://schemas.openxmlformats.org/officeDocument/2006/relationships/image" Target="../media/image60.wmf"/><Relationship Id="rId27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8.bin"/><Relationship Id="rId18" Type="http://schemas.openxmlformats.org/officeDocument/2006/relationships/image" Target="../media/image71.wmf"/><Relationship Id="rId26" Type="http://schemas.openxmlformats.org/officeDocument/2006/relationships/image" Target="../media/image75.wmf"/><Relationship Id="rId21" Type="http://schemas.openxmlformats.org/officeDocument/2006/relationships/oleObject" Target="../embeddings/oleObject72.bin"/><Relationship Id="rId34" Type="http://schemas.openxmlformats.org/officeDocument/2006/relationships/image" Target="../media/image78.wmf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68.wmf"/><Relationship Id="rId17" Type="http://schemas.openxmlformats.org/officeDocument/2006/relationships/oleObject" Target="../embeddings/oleObject70.bin"/><Relationship Id="rId25" Type="http://schemas.openxmlformats.org/officeDocument/2006/relationships/oleObject" Target="../embeddings/oleObject74.bin"/><Relationship Id="rId33" Type="http://schemas.openxmlformats.org/officeDocument/2006/relationships/oleObject" Target="../embeddings/oleObject78.bin"/><Relationship Id="rId38" Type="http://schemas.openxmlformats.org/officeDocument/2006/relationships/image" Target="../media/image80.w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70.wmf"/><Relationship Id="rId20" Type="http://schemas.openxmlformats.org/officeDocument/2006/relationships/image" Target="../media/image72.wmf"/><Relationship Id="rId29" Type="http://schemas.openxmlformats.org/officeDocument/2006/relationships/oleObject" Target="../embeddings/oleObject76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7.bin"/><Relationship Id="rId24" Type="http://schemas.openxmlformats.org/officeDocument/2006/relationships/image" Target="../media/image74.wmf"/><Relationship Id="rId32" Type="http://schemas.openxmlformats.org/officeDocument/2006/relationships/image" Target="../media/image25.wmf"/><Relationship Id="rId37" Type="http://schemas.openxmlformats.org/officeDocument/2006/relationships/oleObject" Target="../embeddings/oleObject80.bin"/><Relationship Id="rId5" Type="http://schemas.openxmlformats.org/officeDocument/2006/relationships/oleObject" Target="../embeddings/oleObject64.bin"/><Relationship Id="rId15" Type="http://schemas.openxmlformats.org/officeDocument/2006/relationships/oleObject" Target="../embeddings/oleObject69.bin"/><Relationship Id="rId23" Type="http://schemas.openxmlformats.org/officeDocument/2006/relationships/oleObject" Target="../embeddings/oleObject73.bin"/><Relationship Id="rId28" Type="http://schemas.openxmlformats.org/officeDocument/2006/relationships/image" Target="../media/image76.wmf"/><Relationship Id="rId36" Type="http://schemas.openxmlformats.org/officeDocument/2006/relationships/image" Target="../media/image79.wmf"/><Relationship Id="rId10" Type="http://schemas.openxmlformats.org/officeDocument/2006/relationships/image" Target="../media/image67.wmf"/><Relationship Id="rId19" Type="http://schemas.openxmlformats.org/officeDocument/2006/relationships/oleObject" Target="../embeddings/oleObject71.bin"/><Relationship Id="rId31" Type="http://schemas.openxmlformats.org/officeDocument/2006/relationships/oleObject" Target="../embeddings/oleObject77.bin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69.wmf"/><Relationship Id="rId22" Type="http://schemas.openxmlformats.org/officeDocument/2006/relationships/image" Target="../media/image73.wmf"/><Relationship Id="rId27" Type="http://schemas.openxmlformats.org/officeDocument/2006/relationships/oleObject" Target="../embeddings/oleObject75.bin"/><Relationship Id="rId30" Type="http://schemas.openxmlformats.org/officeDocument/2006/relationships/image" Target="../media/image77.wmf"/><Relationship Id="rId35" Type="http://schemas.openxmlformats.org/officeDocument/2006/relationships/oleObject" Target="../embeddings/oleObject79.bin"/><Relationship Id="rId8" Type="http://schemas.openxmlformats.org/officeDocument/2006/relationships/image" Target="../media/image66.wmf"/><Relationship Id="rId3" Type="http://schemas.openxmlformats.org/officeDocument/2006/relationships/oleObject" Target="../embeddings/oleObject6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8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3.bin"/><Relationship Id="rId7" Type="http://schemas.openxmlformats.org/officeDocument/2006/relationships/image" Target="../media/image83.jp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4.bin"/><Relationship Id="rId4" Type="http://schemas.openxmlformats.org/officeDocument/2006/relationships/image" Target="../media/image81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8.bin"/><Relationship Id="rId18" Type="http://schemas.openxmlformats.org/officeDocument/2006/relationships/image" Target="../media/image32.wmf"/><Relationship Id="rId3" Type="http://schemas.openxmlformats.org/officeDocument/2006/relationships/oleObject" Target="../embeddings/oleObject23.bin"/><Relationship Id="rId21" Type="http://schemas.openxmlformats.org/officeDocument/2006/relationships/oleObject" Target="../embeddings/oleObject32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31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L2b: Reactor Molar Balance 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Example Problems</a:t>
            </a:r>
            <a:endParaRPr lang="en-US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600" y="1295400"/>
            <a:ext cx="3368675" cy="1349316"/>
            <a:chOff x="2895600" y="1641296"/>
            <a:chExt cx="3368675" cy="1349316"/>
          </a:xfrm>
        </p:grpSpPr>
        <p:sp>
          <p:nvSpPr>
            <p:cNvPr id="8" name="Rectangle 38"/>
            <p:cNvSpPr>
              <a:spLocks noChangeArrowheads="1"/>
            </p:cNvSpPr>
            <p:nvPr/>
          </p:nvSpPr>
          <p:spPr bwMode="auto">
            <a:xfrm>
              <a:off x="3977640" y="1641296"/>
              <a:ext cx="1188720" cy="9144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Line 39"/>
            <p:cNvSpPr>
              <a:spLocks noChangeShapeType="1"/>
            </p:cNvSpPr>
            <p:nvPr/>
          </p:nvSpPr>
          <p:spPr bwMode="auto">
            <a:xfrm>
              <a:off x="2895600" y="2101136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40"/>
            <p:cNvSpPr>
              <a:spLocks noChangeShapeType="1"/>
            </p:cNvSpPr>
            <p:nvPr/>
          </p:nvSpPr>
          <p:spPr bwMode="auto">
            <a:xfrm>
              <a:off x="5349875" y="2101136"/>
              <a:ext cx="914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lg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41"/>
            <p:cNvSpPr txBox="1">
              <a:spLocks noChangeArrowheads="1"/>
            </p:cNvSpPr>
            <p:nvPr/>
          </p:nvSpPr>
          <p:spPr bwMode="auto">
            <a:xfrm>
              <a:off x="4114800" y="262128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TW" dirty="0" smtClean="0"/>
                <a:t>reactor</a:t>
              </a:r>
              <a:endParaRPr lang="en-US" altLang="zh-TW" dirty="0"/>
            </a:p>
          </p:txBody>
        </p:sp>
        <p:sp>
          <p:nvSpPr>
            <p:cNvPr id="12" name="Text Box 42"/>
            <p:cNvSpPr txBox="1">
              <a:spLocks noChangeArrowheads="1"/>
            </p:cNvSpPr>
            <p:nvPr/>
          </p:nvSpPr>
          <p:spPr bwMode="auto">
            <a:xfrm>
              <a:off x="3068637" y="1642348"/>
              <a:ext cx="5127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/>
                <a:t>F</a:t>
              </a:r>
              <a:r>
                <a:rPr lang="en-US" altLang="zh-TW" baseline="-25000" dirty="0"/>
                <a:t>j0</a:t>
              </a:r>
            </a:p>
          </p:txBody>
        </p:sp>
        <p:sp>
          <p:nvSpPr>
            <p:cNvPr id="13" name="Text Box 43"/>
            <p:cNvSpPr txBox="1">
              <a:spLocks noChangeArrowheads="1"/>
            </p:cNvSpPr>
            <p:nvPr/>
          </p:nvSpPr>
          <p:spPr bwMode="auto">
            <a:xfrm>
              <a:off x="5562600" y="1642348"/>
              <a:ext cx="4111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/>
                <a:t>F</a:t>
              </a:r>
              <a:r>
                <a:rPr lang="en-US" altLang="zh-TW" baseline="-25000" dirty="0" err="1"/>
                <a:t>j</a:t>
              </a:r>
              <a:endParaRPr lang="en-US" altLang="zh-TW" baseline="-25000" dirty="0"/>
            </a:p>
          </p:txBody>
        </p:sp>
        <p:sp>
          <p:nvSpPr>
            <p:cNvPr id="14" name="Text Box 44"/>
            <p:cNvSpPr txBox="1">
              <a:spLocks noChangeArrowheads="1"/>
            </p:cNvSpPr>
            <p:nvPr/>
          </p:nvSpPr>
          <p:spPr bwMode="auto">
            <a:xfrm>
              <a:off x="4341019" y="1913830"/>
              <a:ext cx="39786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dirty="0" err="1">
                  <a:solidFill>
                    <a:schemeClr val="bg1"/>
                  </a:solidFill>
                </a:rPr>
                <a:t>G</a:t>
              </a:r>
              <a:r>
                <a:rPr lang="en-US" altLang="zh-TW" baseline="-25000" dirty="0" err="1">
                  <a:solidFill>
                    <a:schemeClr val="bg1"/>
                  </a:solidFill>
                </a:rPr>
                <a:t>j</a:t>
              </a:r>
              <a:endParaRPr lang="en-US" altLang="zh-TW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2362201" y="2724889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CC"/>
                </a:solidFill>
              </a:rPr>
              <a:t>Today we will </a:t>
            </a:r>
            <a:r>
              <a:rPr lang="en-US" sz="2000" b="1" u="sng" dirty="0" smtClean="0">
                <a:solidFill>
                  <a:srgbClr val="0000CC"/>
                </a:solidFill>
              </a:rPr>
              <a:t>use BMB to derive reactor design equations</a:t>
            </a:r>
            <a:r>
              <a:rPr lang="en-US" sz="2000" dirty="0" smtClean="0">
                <a:solidFill>
                  <a:srgbClr val="0000CC"/>
                </a:solidFill>
              </a:rPr>
              <a:t>. </a:t>
            </a:r>
            <a:r>
              <a:rPr lang="en-US" sz="2000" b="1" i="1" dirty="0" smtClean="0">
                <a:solidFill>
                  <a:schemeClr val="accent6">
                    <a:lumMod val="75000"/>
                  </a:schemeClr>
                </a:solidFill>
              </a:rPr>
              <a:t>Your goal is to learn this process, not to memorize the equations!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" y="1643900"/>
            <a:ext cx="2347784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010" y="4267200"/>
            <a:ext cx="3962400" cy="21701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650" y="1231968"/>
            <a:ext cx="2371550" cy="521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82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66701" y="0"/>
            <a:ext cx="86105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Use basic molar balance</a:t>
            </a:r>
            <a:r>
              <a:rPr lang="en-US" sz="2000" dirty="0" smtClean="0"/>
              <a:t> to derive a reactor design equation for a fluidized CSTR containing catalyst particles.  The equation should be in terms of catalyst weight (W) and the reaction rate for an equation that uses solid catalyst</a:t>
            </a:r>
            <a:r>
              <a:rPr lang="en-US" sz="2000" dirty="0"/>
              <a:t>. Assume perfect mixing and steady-state operation of the CSTR.</a:t>
            </a:r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852345" y="1239645"/>
            <a:ext cx="5439310" cy="504251"/>
            <a:chOff x="1570503" y="2951893"/>
            <a:chExt cx="5438746" cy="504086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1570503" y="2977976"/>
              <a:ext cx="48626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In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5" name="TextBox 10"/>
            <p:cNvSpPr txBox="1">
              <a:spLocks noChangeArrowheads="1"/>
            </p:cNvSpPr>
            <p:nvPr/>
          </p:nvSpPr>
          <p:spPr bwMode="auto">
            <a:xfrm>
              <a:off x="2057401" y="2977976"/>
              <a:ext cx="68509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Out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1904378" y="2951893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7" name="TextBox 11"/>
            <p:cNvSpPr txBox="1">
              <a:spLocks noChangeArrowheads="1"/>
            </p:cNvSpPr>
            <p:nvPr/>
          </p:nvSpPr>
          <p:spPr bwMode="auto">
            <a:xfrm>
              <a:off x="2666299" y="2989975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877156" y="2977978"/>
              <a:ext cx="1693945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Generation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4511668" y="2994312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4686719" y="2977978"/>
              <a:ext cx="2322530" cy="461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363FFA"/>
                  </a:solidFill>
                </a:rPr>
                <a:t>Accumulation</a:t>
              </a:r>
              <a:endParaRPr lang="en-US" sz="2400" dirty="0">
                <a:solidFill>
                  <a:srgbClr val="363FFA"/>
                </a:solidFill>
              </a:endParaRP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316984"/>
              </p:ext>
            </p:extLst>
          </p:nvPr>
        </p:nvGraphicFramePr>
        <p:xfrm>
          <a:off x="2616200" y="1744663"/>
          <a:ext cx="33528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7" name="Equation" r:id="rId3" imgW="3352680" imgH="736560" progId="Equation.DSMT4">
                  <p:embed/>
                </p:oleObj>
              </mc:Choice>
              <mc:Fallback>
                <p:oleObj name="Equation" r:id="rId3" imgW="3352680" imgH="7365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744663"/>
                        <a:ext cx="33528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90501" y="3261584"/>
            <a:ext cx="8762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000" dirty="0" smtClean="0">
                <a:solidFill>
                  <a:srgbClr val="0000FF"/>
                </a:solidFill>
              </a:rPr>
              <a:t>Simplify this expression. Things to consider: Is there flow? Accumulation? Is the reaction rate the same everywhere in the reactor?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8650"/>
              </p:ext>
            </p:extLst>
          </p:nvPr>
        </p:nvGraphicFramePr>
        <p:xfrm>
          <a:off x="3124200" y="4041793"/>
          <a:ext cx="2616200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8" name="Equation" r:id="rId5" imgW="2616120" imgH="736560" progId="Equation.DSMT4">
                  <p:embed/>
                </p:oleObj>
              </mc:Choice>
              <mc:Fallback>
                <p:oleObj name="Equation" r:id="rId5" imgW="2616120" imgH="73656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041793"/>
                        <a:ext cx="2616200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5195849" y="4066325"/>
            <a:ext cx="609600" cy="66126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71996" y="462909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4120871" y="4041792"/>
            <a:ext cx="182880" cy="5627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129049" y="4064094"/>
            <a:ext cx="182880" cy="562765"/>
          </a:xfrm>
          <a:prstGeom prst="lin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59462" y="4123119"/>
            <a:ext cx="18774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At steady state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1295400" y="1239645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1772048"/>
              </p:ext>
            </p:extLst>
          </p:nvPr>
        </p:nvGraphicFramePr>
        <p:xfrm>
          <a:off x="2362200" y="2438400"/>
          <a:ext cx="4165600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39" name="Equation" r:id="rId7" imgW="4000320" imgH="711000" progId="Equation.DSMT4">
                  <p:embed/>
                </p:oleObj>
              </mc:Choice>
              <mc:Fallback>
                <p:oleObj name="Equation" r:id="rId7" imgW="4000320" imgH="7110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8400"/>
                        <a:ext cx="4165600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705624"/>
              </p:ext>
            </p:extLst>
          </p:nvPr>
        </p:nvGraphicFramePr>
        <p:xfrm>
          <a:off x="1981200" y="5097655"/>
          <a:ext cx="2247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0" name="Equation" r:id="rId9" imgW="2247840" imgH="368280" progId="Equation.DSMT4">
                  <p:embed/>
                </p:oleObj>
              </mc:Choice>
              <mc:Fallback>
                <p:oleObj name="Equation" r:id="rId9" imgW="2247840" imgH="368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097655"/>
                        <a:ext cx="22479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394208" y="5018870"/>
            <a:ext cx="37499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Rearrange to get in terms of W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654729"/>
              </p:ext>
            </p:extLst>
          </p:nvPr>
        </p:nvGraphicFramePr>
        <p:xfrm>
          <a:off x="2209800" y="5853488"/>
          <a:ext cx="205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1" name="Equation" r:id="rId11" imgW="2057400" imgH="368280" progId="Equation.DSMT4">
                  <p:embed/>
                </p:oleObj>
              </mc:Choice>
              <mc:Fallback>
                <p:oleObj name="Equation" r:id="rId11" imgW="2057400" imgH="36828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853488"/>
                        <a:ext cx="20574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293666"/>
              </p:ext>
            </p:extLst>
          </p:nvPr>
        </p:nvGraphicFramePr>
        <p:xfrm>
          <a:off x="4495800" y="5643938"/>
          <a:ext cx="16891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42" name="Equation" r:id="rId13" imgW="1688760" imgH="787320" progId="Equation.DSMT4">
                  <p:embed/>
                </p:oleObj>
              </mc:Choice>
              <mc:Fallback>
                <p:oleObj name="Equation" r:id="rId13" imgW="1688760" imgH="78732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643938"/>
                        <a:ext cx="1689100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>
          <a:xfrm>
            <a:off x="4800600" y="5567799"/>
            <a:ext cx="1371600" cy="9380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 bwMode="auto">
          <a:xfrm>
            <a:off x="6248400" y="5537537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7030A0"/>
                </a:solidFill>
              </a:rPr>
              <a:t>Ideal Fluidized CSTR Design Equation</a:t>
            </a:r>
            <a:endParaRPr lang="en-US" sz="2000" dirty="0">
              <a:solidFill>
                <a:srgbClr val="7030A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584267" y="4114800"/>
            <a:ext cx="182880" cy="5627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563822" y="4124094"/>
            <a:ext cx="182880" cy="562765"/>
          </a:xfrm>
          <a:prstGeom prst="line">
            <a:avLst/>
          </a:prstGeom>
          <a:ln w="19050">
            <a:solidFill>
              <a:srgbClr val="FF0000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51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20" grpId="0"/>
      <p:bldP spid="26" grpId="0"/>
      <p:bldP spid="30" grpId="0" animBg="1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66701" y="0"/>
            <a:ext cx="86105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reaction A→B is to be carried out isothermally in a continuous-flow reactor.  Calculate the </a:t>
            </a:r>
            <a:r>
              <a:rPr lang="en-US" sz="2000" dirty="0" smtClean="0">
                <a:solidFill>
                  <a:srgbClr val="00B050"/>
                </a:solidFill>
              </a:rPr>
              <a:t>CSTR</a:t>
            </a:r>
            <a:r>
              <a:rPr lang="en-US" sz="2000" dirty="0" smtClean="0"/>
              <a:t> volume to consume 99% of A (</a:t>
            </a:r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baseline="-25000" dirty="0" smtClean="0">
                <a:solidFill>
                  <a:srgbClr val="FF0000"/>
                </a:solidFill>
              </a:rPr>
              <a:t>A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rgbClr val="FF0000"/>
                </a:solidFill>
              </a:rPr>
              <a:t>0.01C</a:t>
            </a:r>
            <a:r>
              <a:rPr lang="en-US" sz="2000" baseline="-25000" dirty="0" smtClean="0">
                <a:solidFill>
                  <a:srgbClr val="FF0000"/>
                </a:solidFill>
              </a:rPr>
              <a:t>A0</a:t>
            </a:r>
            <a:r>
              <a:rPr lang="en-US" sz="2000" dirty="0" smtClean="0"/>
              <a:t>) when the </a:t>
            </a:r>
            <a:r>
              <a:rPr lang="en-US" sz="2000" dirty="0" smtClean="0">
                <a:solidFill>
                  <a:srgbClr val="7030A0"/>
                </a:solidFill>
              </a:rPr>
              <a:t>entering molar flow rate is 5 mol A/h</a:t>
            </a:r>
            <a:r>
              <a:rPr lang="en-US" sz="2000" dirty="0" smtClean="0"/>
              <a:t>, the </a:t>
            </a:r>
            <a:r>
              <a:rPr lang="en-US" sz="2000" dirty="0" smtClean="0">
                <a:solidFill>
                  <a:srgbClr val="0000FF"/>
                </a:solidFill>
              </a:rPr>
              <a:t>volumetric flow rate is constant at 10 dm</a:t>
            </a:r>
            <a:r>
              <a:rPr lang="en-US" sz="2000" baseline="30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/h</a:t>
            </a:r>
            <a:r>
              <a:rPr lang="en-US" sz="2000" dirty="0" smtClean="0"/>
              <a:t> and the rate is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0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(3dm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mol•h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)C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 smtClean="0"/>
              <a:t>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3737" y="1276290"/>
            <a:ext cx="2164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</a:t>
            </a:r>
            <a:r>
              <a:rPr lang="en-US" sz="2000" baseline="-25000" dirty="0" smtClean="0">
                <a:solidFill>
                  <a:srgbClr val="0000FF"/>
                </a:solidFill>
              </a:rPr>
              <a:t>0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0000FF"/>
                </a:solidFill>
              </a:rPr>
              <a:t>10 dm</a:t>
            </a:r>
            <a:r>
              <a:rPr lang="en-US" sz="2000" baseline="30000" dirty="0" smtClean="0">
                <a:solidFill>
                  <a:srgbClr val="0000FF"/>
                </a:solidFill>
              </a:rPr>
              <a:t>3</a:t>
            </a:r>
            <a:r>
              <a:rPr lang="en-US" sz="2000" dirty="0" smtClean="0">
                <a:solidFill>
                  <a:srgbClr val="0000FF"/>
                </a:solidFill>
              </a:rPr>
              <a:t>/h </a:t>
            </a:r>
            <a:r>
              <a:rPr lang="en-US" sz="2000" dirty="0" smtClean="0"/>
              <a:t>=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</a:t>
            </a:r>
            <a:endParaRPr lang="en-US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16184" y="1407825"/>
            <a:ext cx="7298276" cy="769680"/>
            <a:chOff x="1536296" y="1839951"/>
            <a:chExt cx="7298276" cy="769680"/>
          </a:xfrm>
        </p:grpSpPr>
        <p:grpSp>
          <p:nvGrpSpPr>
            <p:cNvPr id="9" name="Group 8"/>
            <p:cNvGrpSpPr/>
            <p:nvPr/>
          </p:nvGrpSpPr>
          <p:grpSpPr>
            <a:xfrm>
              <a:off x="1536296" y="1839951"/>
              <a:ext cx="6071408" cy="666690"/>
              <a:chOff x="1219200" y="1695510"/>
              <a:chExt cx="6071408" cy="66669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54804" y="1695510"/>
                <a:ext cx="1600200" cy="6666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reactor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219200" y="2028855"/>
                <a:ext cx="2057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233208" y="2028855"/>
                <a:ext cx="2057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589049" y="2209521"/>
              <a:ext cx="1752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F</a:t>
              </a:r>
              <a:r>
                <a:rPr lang="en-US" sz="2000" baseline="-25000" dirty="0" smtClean="0">
                  <a:solidFill>
                    <a:srgbClr val="7030A0"/>
                  </a:solidFill>
                </a:rPr>
                <a:t>A0</a:t>
              </a:r>
              <a:r>
                <a:rPr lang="en-US" sz="2000" dirty="0" smtClean="0">
                  <a:solidFill>
                    <a:srgbClr val="7030A0"/>
                  </a:solidFill>
                </a:rPr>
                <a:t>=5 </a:t>
              </a:r>
              <a:r>
                <a:rPr lang="en-US" sz="2000" dirty="0" err="1" smtClean="0">
                  <a:solidFill>
                    <a:srgbClr val="7030A0"/>
                  </a:solidFill>
                </a:rPr>
                <a:t>mol</a:t>
              </a:r>
              <a:r>
                <a:rPr lang="en-US" sz="2000" dirty="0" smtClean="0">
                  <a:solidFill>
                    <a:srgbClr val="7030A0"/>
                  </a:solidFill>
                </a:rPr>
                <a:t> A/h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4098" y="2209521"/>
              <a:ext cx="337047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7030A0"/>
                  </a:solidFill>
                </a:rPr>
                <a:t>F</a:t>
              </a:r>
              <a:r>
                <a:rPr lang="en-US" sz="2000" baseline="-25000" dirty="0" smtClean="0">
                  <a:solidFill>
                    <a:srgbClr val="7030A0"/>
                  </a:solidFill>
                </a:rPr>
                <a:t>A</a:t>
              </a:r>
              <a:r>
                <a:rPr lang="en-US" sz="2000" dirty="0" smtClean="0"/>
                <a:t>=</a:t>
              </a:r>
              <a:r>
                <a:rPr lang="el-GR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</a:t>
              </a:r>
              <a:r>
                <a:rPr lang="en-US" sz="2000" dirty="0" smtClean="0">
                  <a:solidFill>
                    <a:srgbClr val="FF0000"/>
                  </a:solidFill>
                </a:rPr>
                <a:t>C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 smtClean="0"/>
                <a:t> </a:t>
              </a:r>
              <a:r>
                <a:rPr lang="en-US" sz="2000" dirty="0" smtClean="0"/>
                <a:t>where </a:t>
              </a:r>
              <a:r>
                <a:rPr lang="en-US" sz="2000" dirty="0" smtClean="0">
                  <a:solidFill>
                    <a:srgbClr val="FF0000"/>
                  </a:solidFill>
                </a:rPr>
                <a:t>C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A</a:t>
              </a:r>
              <a:r>
                <a:rPr lang="en-US" sz="2000" dirty="0" smtClean="0"/>
                <a:t> = </a:t>
              </a:r>
              <a:r>
                <a:rPr lang="en-US" sz="2000" dirty="0" smtClean="0">
                  <a:solidFill>
                    <a:srgbClr val="FF0000"/>
                  </a:solidFill>
                </a:rPr>
                <a:t>0.01C</a:t>
              </a:r>
              <a:r>
                <a:rPr lang="en-US" sz="2000" baseline="-25000" dirty="0" smtClean="0">
                  <a:solidFill>
                    <a:srgbClr val="FF0000"/>
                  </a:solidFill>
                </a:rPr>
                <a:t>A0</a:t>
              </a:r>
              <a:endParaRPr lang="en-US" sz="2000" dirty="0" smtClean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937206"/>
              </p:ext>
            </p:extLst>
          </p:nvPr>
        </p:nvGraphicFramePr>
        <p:xfrm>
          <a:off x="304800" y="1295400"/>
          <a:ext cx="1346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3" name="Equation" r:id="rId3" imgW="1346040" imgH="457200" progId="Equation.DSMT4">
                  <p:embed/>
                </p:oleObj>
              </mc:Choice>
              <mc:Fallback>
                <p:oleObj name="Equation" r:id="rId3" imgW="134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1346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57200" y="2449830"/>
            <a:ext cx="21387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CSTR design </a:t>
            </a:r>
            <a:r>
              <a:rPr lang="en-US" sz="2000" dirty="0" err="1" smtClean="0"/>
              <a:t>eq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129716"/>
              </p:ext>
            </p:extLst>
          </p:nvPr>
        </p:nvGraphicFramePr>
        <p:xfrm>
          <a:off x="548640" y="3017520"/>
          <a:ext cx="1854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4" name="Equation" r:id="rId5" imgW="1854000" imgH="685800" progId="Equation.DSMT4">
                  <p:embed/>
                </p:oleObj>
              </mc:Choice>
              <mc:Fallback>
                <p:oleObj name="Equation" r:id="rId5" imgW="1854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" y="3017520"/>
                        <a:ext cx="18542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032913"/>
              </p:ext>
            </p:extLst>
          </p:nvPr>
        </p:nvGraphicFramePr>
        <p:xfrm>
          <a:off x="12700" y="3810000"/>
          <a:ext cx="3860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5" name="Equation" r:id="rId7" imgW="3860640" imgH="850680" progId="Equation.DSMT4">
                  <p:embed/>
                </p:oleObj>
              </mc:Choice>
              <mc:Fallback>
                <p:oleObj name="Equation" r:id="rId7" imgW="3860640" imgH="8506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3810000"/>
                        <a:ext cx="3860800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4855057" y="2967990"/>
            <a:ext cx="4147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Substitute in: </a:t>
            </a:r>
          </a:p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/>
              <a:t>=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3dm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mol•h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)C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&amp; </a:t>
            </a:r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baseline="-25000" dirty="0">
                <a:solidFill>
                  <a:srgbClr val="FF0000"/>
                </a:solidFill>
              </a:rPr>
              <a:t>A</a:t>
            </a:r>
            <a:r>
              <a:rPr lang="en-US" dirty="0"/>
              <a:t>=</a:t>
            </a:r>
            <a:r>
              <a:rPr lang="en-US" dirty="0">
                <a:solidFill>
                  <a:srgbClr val="FF0000"/>
                </a:solidFill>
              </a:rPr>
              <a:t>0.01C</a:t>
            </a:r>
            <a:r>
              <a:rPr lang="en-US" baseline="-25000" dirty="0">
                <a:solidFill>
                  <a:srgbClr val="FF0000"/>
                </a:solidFill>
              </a:rPr>
              <a:t>A0</a:t>
            </a:r>
            <a:r>
              <a:rPr lang="en-US" dirty="0" smtClean="0">
                <a:solidFill>
                  <a:srgbClr val="339933"/>
                </a:solidFill>
              </a:rPr>
              <a:t> </a:t>
            </a:r>
            <a:endParaRPr lang="en-US" dirty="0">
              <a:solidFill>
                <a:srgbClr val="339933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114800" y="3871694"/>
            <a:ext cx="1404293" cy="646331"/>
            <a:chOff x="3816504" y="3821370"/>
            <a:chExt cx="1404293" cy="646331"/>
          </a:xfrm>
        </p:grpSpPr>
        <p:sp>
          <p:nvSpPr>
            <p:cNvPr id="18" name="TextBox 17"/>
            <p:cNvSpPr txBox="1"/>
            <p:nvPr/>
          </p:nvSpPr>
          <p:spPr>
            <a:xfrm>
              <a:off x="3893820" y="3821370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Factor </a:t>
              </a:r>
            </a:p>
            <a:p>
              <a:pPr algn="ctr"/>
              <a:r>
                <a:rPr lang="en-US" dirty="0" smtClean="0">
                  <a:solidFill>
                    <a:srgbClr val="0000FF"/>
                  </a:solidFill>
                </a:rPr>
                <a:t>numerator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>
              <a:off x="3816504" y="4465022"/>
              <a:ext cx="1404293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17031"/>
              </p:ext>
            </p:extLst>
          </p:nvPr>
        </p:nvGraphicFramePr>
        <p:xfrm>
          <a:off x="5486400" y="3786188"/>
          <a:ext cx="35433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6" name="Equation" r:id="rId9" imgW="3543120" imgH="876240" progId="Equation.DSMT4">
                  <p:embed/>
                </p:oleObj>
              </mc:Choice>
              <mc:Fallback>
                <p:oleObj name="Equation" r:id="rId9" imgW="3543120" imgH="8762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786188"/>
                        <a:ext cx="3543300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/>
          <p:nvPr/>
        </p:nvCxnSpPr>
        <p:spPr>
          <a:xfrm>
            <a:off x="6587490" y="3820795"/>
            <a:ext cx="533400" cy="25090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740140" y="4189807"/>
            <a:ext cx="274320" cy="18288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298561"/>
              </p:ext>
            </p:extLst>
          </p:nvPr>
        </p:nvGraphicFramePr>
        <p:xfrm>
          <a:off x="6332461" y="2319809"/>
          <a:ext cx="201924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7" name="Equation" r:id="rId11" imgW="2019240" imgH="698400" progId="Equation.DSMT4">
                  <p:embed/>
                </p:oleObj>
              </mc:Choice>
              <mc:Fallback>
                <p:oleObj name="Equation" r:id="rId11" imgW="20192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461" y="2319809"/>
                        <a:ext cx="2019240" cy="69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17"/>
          <p:cNvGrpSpPr>
            <a:grpSpLocks/>
          </p:cNvGrpSpPr>
          <p:nvPr/>
        </p:nvGrpSpPr>
        <p:grpSpPr bwMode="auto">
          <a:xfrm>
            <a:off x="2534466" y="2449830"/>
            <a:ext cx="3800302" cy="504251"/>
            <a:chOff x="1695644" y="2951891"/>
            <a:chExt cx="3799909" cy="504086"/>
          </a:xfrm>
        </p:grpSpPr>
        <p:sp>
          <p:nvSpPr>
            <p:cNvPr id="45" name="TextBox 8"/>
            <p:cNvSpPr txBox="1">
              <a:spLocks noChangeArrowheads="1"/>
            </p:cNvSpPr>
            <p:nvPr/>
          </p:nvSpPr>
          <p:spPr bwMode="auto">
            <a:xfrm>
              <a:off x="1695644" y="2977974"/>
              <a:ext cx="791028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In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46" name="TextBox 45"/>
            <p:cNvSpPr txBox="1">
              <a:spLocks noChangeArrowheads="1"/>
            </p:cNvSpPr>
            <p:nvPr/>
          </p:nvSpPr>
          <p:spPr bwMode="auto">
            <a:xfrm>
              <a:off x="2057401" y="2977974"/>
              <a:ext cx="99060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Out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47" name="TextBox 9"/>
            <p:cNvSpPr txBox="1">
              <a:spLocks noChangeArrowheads="1"/>
            </p:cNvSpPr>
            <p:nvPr/>
          </p:nvSpPr>
          <p:spPr bwMode="auto">
            <a:xfrm>
              <a:off x="2151794" y="2951891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48" name="TextBox 11"/>
            <p:cNvSpPr txBox="1">
              <a:spLocks noChangeArrowheads="1"/>
            </p:cNvSpPr>
            <p:nvPr/>
          </p:nvSpPr>
          <p:spPr bwMode="auto">
            <a:xfrm>
              <a:off x="2720776" y="2989973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49" name="TextBox 12"/>
            <p:cNvSpPr txBox="1">
              <a:spLocks noChangeArrowheads="1"/>
            </p:cNvSpPr>
            <p:nvPr/>
          </p:nvSpPr>
          <p:spPr bwMode="auto">
            <a:xfrm>
              <a:off x="2877157" y="2977976"/>
              <a:ext cx="72390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Gen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50" name="TextBox 15"/>
            <p:cNvSpPr txBox="1">
              <a:spLocks noChangeArrowheads="1"/>
            </p:cNvSpPr>
            <p:nvPr/>
          </p:nvSpPr>
          <p:spPr bwMode="auto">
            <a:xfrm>
              <a:off x="3531126" y="2994310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51" name="TextBox 16"/>
            <p:cNvSpPr txBox="1">
              <a:spLocks noChangeArrowheads="1"/>
            </p:cNvSpPr>
            <p:nvPr/>
          </p:nvSpPr>
          <p:spPr bwMode="auto">
            <a:xfrm>
              <a:off x="3666752" y="2977976"/>
              <a:ext cx="182880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Accumulation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grpSp>
        <p:nvGrpSpPr>
          <p:cNvPr id="52" name="Group 53"/>
          <p:cNvGrpSpPr/>
          <p:nvPr/>
        </p:nvGrpSpPr>
        <p:grpSpPr>
          <a:xfrm>
            <a:off x="7835420" y="2297430"/>
            <a:ext cx="721514" cy="1006193"/>
            <a:chOff x="3860506" y="1808162"/>
            <a:chExt cx="721514" cy="1006193"/>
          </a:xfrm>
        </p:grpSpPr>
        <p:cxnSp>
          <p:nvCxnSpPr>
            <p:cNvPr id="53" name="Straight Arrow Connector 52"/>
            <p:cNvCxnSpPr/>
            <p:nvPr/>
          </p:nvCxnSpPr>
          <p:spPr>
            <a:xfrm>
              <a:off x="3860506" y="1808162"/>
              <a:ext cx="470380" cy="717904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4254686" y="241424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0</a:t>
              </a:r>
              <a:endParaRPr lang="en-US" sz="2000" dirty="0"/>
            </a:p>
          </p:txBody>
        </p:sp>
      </p:grp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654258"/>
              </p:ext>
            </p:extLst>
          </p:nvPr>
        </p:nvGraphicFramePr>
        <p:xfrm>
          <a:off x="2455833" y="3009900"/>
          <a:ext cx="2222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8" name="Equation" r:id="rId13" imgW="2222280" imgH="685800" progId="Equation.DSMT4">
                  <p:embed/>
                </p:oleObj>
              </mc:Choice>
              <mc:Fallback>
                <p:oleObj name="Equation" r:id="rId13" imgW="2222280" imgH="685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455833" y="3009900"/>
                        <a:ext cx="22225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4948202"/>
              </p:ext>
            </p:extLst>
          </p:nvPr>
        </p:nvGraphicFramePr>
        <p:xfrm>
          <a:off x="57150" y="4773613"/>
          <a:ext cx="3619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29" name="Equation" r:id="rId15" imgW="3619440" imgH="838080" progId="Equation.DSMT4">
                  <p:embed/>
                </p:oleObj>
              </mc:Choice>
              <mc:Fallback>
                <p:oleObj name="Equation" r:id="rId15" imgW="3619440" imgH="838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4773613"/>
                        <a:ext cx="3619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3624147" y="4813426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We know </a:t>
            </a:r>
            <a:r>
              <a:rPr lang="el-GR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</a:t>
            </a:r>
            <a:r>
              <a:rPr lang="en-US" dirty="0" smtClean="0">
                <a:solidFill>
                  <a:srgbClr val="0000FF"/>
                </a:solidFill>
              </a:rPr>
              <a:t>.  What is C</a:t>
            </a:r>
            <a:r>
              <a:rPr lang="en-US" baseline="-25000" dirty="0" smtClean="0">
                <a:solidFill>
                  <a:srgbClr val="0000FF"/>
                </a:solidFill>
              </a:rPr>
              <a:t>A0?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285916"/>
              </p:ext>
            </p:extLst>
          </p:nvPr>
        </p:nvGraphicFramePr>
        <p:xfrm>
          <a:off x="5029200" y="4838942"/>
          <a:ext cx="1231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0" name="Equation" r:id="rId17" imgW="1231560" imgH="698400" progId="Equation.DSMT4">
                  <p:embed/>
                </p:oleObj>
              </mc:Choice>
              <mc:Fallback>
                <p:oleObj name="Equation" r:id="rId17" imgW="12315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838942"/>
                        <a:ext cx="1231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280515"/>
              </p:ext>
            </p:extLst>
          </p:nvPr>
        </p:nvGraphicFramePr>
        <p:xfrm>
          <a:off x="6400800" y="4711383"/>
          <a:ext cx="26416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1" name="Equation" r:id="rId19" imgW="2781000" imgH="863280" progId="Equation.DSMT4">
                  <p:embed/>
                </p:oleObj>
              </mc:Choice>
              <mc:Fallback>
                <p:oleObj name="Equation" r:id="rId19" imgW="27810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400800" y="4711383"/>
                        <a:ext cx="2641600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780186"/>
              </p:ext>
            </p:extLst>
          </p:nvPr>
        </p:nvGraphicFramePr>
        <p:xfrm>
          <a:off x="609600" y="5610225"/>
          <a:ext cx="4851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2" name="Equation" r:id="rId21" imgW="4851360" imgH="1028520" progId="Equation.DSMT4">
                  <p:embed/>
                </p:oleObj>
              </mc:Choice>
              <mc:Fallback>
                <p:oleObj name="Equation" r:id="rId21" imgW="4851360" imgH="102852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610225"/>
                        <a:ext cx="48514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072169"/>
              </p:ext>
            </p:extLst>
          </p:nvPr>
        </p:nvGraphicFramePr>
        <p:xfrm>
          <a:off x="6076950" y="5940425"/>
          <a:ext cx="2146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33" name="Equation" r:id="rId23" imgW="2145960" imgH="368280" progId="Equation.DSMT4">
                  <p:embed/>
                </p:oleObj>
              </mc:Choice>
              <mc:Fallback>
                <p:oleObj name="Equation" r:id="rId23" imgW="2145960" imgH="368280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76950" y="5940425"/>
                        <a:ext cx="21463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Arrow Connector 62"/>
          <p:cNvCxnSpPr/>
          <p:nvPr/>
        </p:nvCxnSpPr>
        <p:spPr>
          <a:xfrm>
            <a:off x="1066800" y="1695510"/>
            <a:ext cx="4032504" cy="3333690"/>
          </a:xfrm>
          <a:prstGeom prst="straightConnector1">
            <a:avLst/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417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851"/>
                            </p:stCondLst>
                            <p:childTnLst>
                              <p:par>
                                <p:cTn id="9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7" grpId="0"/>
      <p:bldP spid="5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66701" y="0"/>
            <a:ext cx="861059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reaction A→B is to be carried out isothermally in a continuous-flow reactor.  Calculate the </a:t>
            </a:r>
            <a:r>
              <a:rPr lang="en-US" sz="2000" u="sng" dirty="0" smtClean="0">
                <a:solidFill>
                  <a:srgbClr val="00B050"/>
                </a:solidFill>
              </a:rPr>
              <a:t>PFR </a:t>
            </a:r>
            <a:r>
              <a:rPr lang="en-US" sz="2000" dirty="0" smtClean="0"/>
              <a:t>volume to consume 99% of A (C</a:t>
            </a:r>
            <a:r>
              <a:rPr lang="en-US" sz="2000" baseline="-25000" dirty="0" smtClean="0"/>
              <a:t>A</a:t>
            </a:r>
            <a:r>
              <a:rPr lang="en-US" sz="2000" dirty="0" smtClean="0"/>
              <a:t>=0.01C</a:t>
            </a:r>
            <a:r>
              <a:rPr lang="en-US" sz="2000" baseline="-25000" dirty="0" smtClean="0"/>
              <a:t>A0</a:t>
            </a:r>
            <a:r>
              <a:rPr lang="en-US" sz="2000" dirty="0" smtClean="0"/>
              <a:t>) when the entering molar flow rate is 5 </a:t>
            </a:r>
            <a:r>
              <a:rPr lang="en-US" sz="2000" dirty="0" err="1" smtClean="0"/>
              <a:t>mol</a:t>
            </a:r>
            <a:r>
              <a:rPr lang="en-US" sz="2000" dirty="0" smtClean="0"/>
              <a:t> A/h, the volumetric flow rate is constant at 10 dm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/h and the rate is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sz="2000" baseline="-25000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(3dm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sz="2000" dirty="0" err="1" smtClean="0">
                <a:solidFill>
                  <a:schemeClr val="accent6">
                    <a:lumMod val="50000"/>
                  </a:schemeClr>
                </a:solidFill>
              </a:rPr>
              <a:t>mol•h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)C</a:t>
            </a:r>
            <a:r>
              <a:rPr lang="en-US" sz="2000" baseline="-25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sz="2000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000" dirty="0" smtClean="0"/>
              <a:t>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345" y="1247745"/>
            <a:ext cx="214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</a:t>
            </a:r>
            <a:r>
              <a:rPr lang="en-US" sz="2000" baseline="-25000" dirty="0">
                <a:solidFill>
                  <a:srgbClr val="0000FF"/>
                </a:solidFill>
              </a:rPr>
              <a:t>0</a:t>
            </a:r>
            <a:r>
              <a:rPr lang="en-US" sz="2000" baseline="-25000" dirty="0"/>
              <a:t> </a:t>
            </a:r>
            <a:r>
              <a:rPr lang="en-US" sz="2000" dirty="0"/>
              <a:t>= </a:t>
            </a:r>
            <a:r>
              <a:rPr lang="en-US" sz="2000" dirty="0">
                <a:solidFill>
                  <a:srgbClr val="0000FF"/>
                </a:solidFill>
              </a:rPr>
              <a:t>10 dm</a:t>
            </a:r>
            <a:r>
              <a:rPr lang="en-US" sz="2000" baseline="30000" dirty="0">
                <a:solidFill>
                  <a:srgbClr val="0000FF"/>
                </a:solidFill>
              </a:rPr>
              <a:t>3</a:t>
            </a:r>
            <a:r>
              <a:rPr lang="en-US" sz="2000" dirty="0">
                <a:solidFill>
                  <a:srgbClr val="0000FF"/>
                </a:solidFill>
              </a:rPr>
              <a:t>/h </a:t>
            </a:r>
            <a:r>
              <a:rPr lang="en-US" sz="2000" dirty="0"/>
              <a:t>=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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852880" y="1371600"/>
            <a:ext cx="7214920" cy="746820"/>
            <a:chOff x="1536296" y="1839951"/>
            <a:chExt cx="7214920" cy="746820"/>
          </a:xfrm>
        </p:grpSpPr>
        <p:grpSp>
          <p:nvGrpSpPr>
            <p:cNvPr id="9" name="Group 8"/>
            <p:cNvGrpSpPr/>
            <p:nvPr/>
          </p:nvGrpSpPr>
          <p:grpSpPr>
            <a:xfrm>
              <a:off x="1536296" y="1839951"/>
              <a:ext cx="6071408" cy="666690"/>
              <a:chOff x="1219200" y="1695510"/>
              <a:chExt cx="6071408" cy="66669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3454804" y="1695510"/>
                <a:ext cx="1600200" cy="6666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reactor</a:t>
                </a:r>
                <a:endParaRPr lang="en-US" dirty="0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1219200" y="2028855"/>
                <a:ext cx="2057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5233208" y="2028855"/>
                <a:ext cx="20574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1589049" y="2186661"/>
              <a:ext cx="17529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F</a:t>
              </a:r>
              <a:r>
                <a:rPr lang="en-US" sz="2000" baseline="-25000" dirty="0">
                  <a:solidFill>
                    <a:srgbClr val="7030A0"/>
                  </a:solidFill>
                </a:rPr>
                <a:t>A0</a:t>
              </a:r>
              <a:r>
                <a:rPr lang="en-US" sz="2000" dirty="0">
                  <a:solidFill>
                    <a:srgbClr val="7030A0"/>
                  </a:solidFill>
                </a:rPr>
                <a:t>=5 mol A/h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64098" y="2167611"/>
              <a:ext cx="32871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7030A0"/>
                  </a:solidFill>
                </a:rPr>
                <a:t>F</a:t>
              </a:r>
              <a:r>
                <a:rPr lang="en-US" sz="2000" baseline="-25000" dirty="0">
                  <a:solidFill>
                    <a:srgbClr val="7030A0"/>
                  </a:solidFill>
                </a:rPr>
                <a:t>A</a:t>
              </a:r>
              <a:r>
                <a:rPr lang="en-US" sz="2000" dirty="0"/>
                <a:t>=</a:t>
              </a:r>
              <a:r>
                <a:rPr lang="el-GR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</a:t>
              </a:r>
              <a:r>
                <a:rPr lang="en-US" sz="2000" dirty="0">
                  <a:solidFill>
                    <a:srgbClr val="FF0000"/>
                  </a:solidFill>
                </a:rPr>
                <a:t>C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A</a:t>
              </a:r>
              <a:r>
                <a:rPr lang="en-US" sz="2000" baseline="-25000" dirty="0"/>
                <a:t> </a:t>
              </a:r>
              <a:r>
                <a:rPr lang="en-US" sz="2000" dirty="0"/>
                <a:t>where </a:t>
              </a:r>
              <a:r>
                <a:rPr lang="en-US" sz="2000" dirty="0">
                  <a:solidFill>
                    <a:srgbClr val="FF0000"/>
                  </a:solidFill>
                </a:rPr>
                <a:t>C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A</a:t>
              </a:r>
              <a:r>
                <a:rPr lang="en-US" sz="2000" dirty="0"/>
                <a:t> = </a:t>
              </a:r>
              <a:r>
                <a:rPr lang="en-US" sz="2000" dirty="0">
                  <a:solidFill>
                    <a:srgbClr val="FF0000"/>
                  </a:solidFill>
                </a:rPr>
                <a:t>0.01C</a:t>
              </a:r>
              <a:r>
                <a:rPr lang="en-US" sz="2000" baseline="-25000" dirty="0">
                  <a:solidFill>
                    <a:srgbClr val="FF0000"/>
                  </a:solidFill>
                </a:rPr>
                <a:t>A0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107404"/>
              </p:ext>
            </p:extLst>
          </p:nvPr>
        </p:nvGraphicFramePr>
        <p:xfrm>
          <a:off x="152400" y="1310640"/>
          <a:ext cx="13460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9" name="Equation" r:id="rId3" imgW="1346040" imgH="457200" progId="Equation.DSMT4">
                  <p:embed/>
                </p:oleObj>
              </mc:Choice>
              <mc:Fallback>
                <p:oleObj name="Equation" r:id="rId3" imgW="134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10640"/>
                        <a:ext cx="134604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2400" y="2262861"/>
            <a:ext cx="1952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PFR design </a:t>
            </a:r>
            <a:r>
              <a:rPr lang="en-US" sz="2000" dirty="0" err="1" smtClean="0"/>
              <a:t>eq</a:t>
            </a:r>
            <a:r>
              <a:rPr lang="en-US" sz="2000" dirty="0" smtClean="0"/>
              <a:t>:</a:t>
            </a:r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40247058"/>
              </p:ext>
            </p:extLst>
          </p:nvPr>
        </p:nvGraphicFramePr>
        <p:xfrm>
          <a:off x="2163763" y="2242224"/>
          <a:ext cx="9540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0" name="Equation" r:id="rId5" imgW="1002960" imgH="622080" progId="Equation.DSMT4">
                  <p:embed/>
                </p:oleObj>
              </mc:Choice>
              <mc:Fallback>
                <p:oleObj name="Equation" r:id="rId5" imgW="1002960" imgH="622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3763" y="2242224"/>
                        <a:ext cx="9540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174590"/>
              </p:ext>
            </p:extLst>
          </p:nvPr>
        </p:nvGraphicFramePr>
        <p:xfrm>
          <a:off x="3297238" y="2205711"/>
          <a:ext cx="1436687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1" name="Equation" r:id="rId7" imgW="1511280" imgH="622080" progId="Equation.DSMT4">
                  <p:embed/>
                </p:oleObj>
              </mc:Choice>
              <mc:Fallback>
                <p:oleObj name="Equation" r:id="rId7" imgW="1511280" imgH="62208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238" y="2205711"/>
                        <a:ext cx="1436687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758271" y="2175510"/>
            <a:ext cx="4145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Substitute in: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–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r</a:t>
            </a:r>
            <a:r>
              <a:rPr lang="en-US" baseline="-25000" dirty="0" err="1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=(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3dm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</a:rPr>
              <a:t>mol•h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)C</a:t>
            </a:r>
            <a:r>
              <a:rPr lang="en-US" baseline="-25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r>
              <a:rPr lang="en-US" baseline="30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u="sng" dirty="0" smtClean="0">
                <a:solidFill>
                  <a:srgbClr val="0000FF"/>
                </a:solidFill>
              </a:rPr>
              <a:t>but not C</a:t>
            </a:r>
            <a:r>
              <a:rPr lang="en-US" u="sng" baseline="-25000" dirty="0" smtClean="0">
                <a:solidFill>
                  <a:srgbClr val="0000FF"/>
                </a:solidFill>
              </a:rPr>
              <a:t>A</a:t>
            </a:r>
            <a:r>
              <a:rPr lang="en-US" u="sng" dirty="0" smtClean="0">
                <a:solidFill>
                  <a:srgbClr val="0000FF"/>
                </a:solidFill>
              </a:rPr>
              <a:t>=0.01C</a:t>
            </a:r>
            <a:r>
              <a:rPr lang="en-US" u="sng" baseline="-25000" dirty="0" smtClean="0">
                <a:solidFill>
                  <a:srgbClr val="0000FF"/>
                </a:solidFill>
              </a:rPr>
              <a:t>A0</a:t>
            </a:r>
            <a:r>
              <a:rPr lang="en-US" u="sng" dirty="0" smtClean="0">
                <a:solidFill>
                  <a:srgbClr val="0000FF"/>
                </a:solidFill>
              </a:rPr>
              <a:t> until after integration</a:t>
            </a:r>
            <a:r>
              <a:rPr lang="en-US" dirty="0" smtClean="0">
                <a:solidFill>
                  <a:srgbClr val="0000FF"/>
                </a:solidFill>
              </a:rPr>
              <a:t>! 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18078186"/>
              </p:ext>
            </p:extLst>
          </p:nvPr>
        </p:nvGraphicFramePr>
        <p:xfrm>
          <a:off x="936625" y="2929572"/>
          <a:ext cx="282575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2" name="Equation" r:id="rId9" imgW="2971800" imgH="812520" progId="Equation.DSMT4">
                  <p:embed/>
                </p:oleObj>
              </mc:Choice>
              <mc:Fallback>
                <p:oleObj name="Equation" r:id="rId9" imgW="2971800" imgH="8125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2929572"/>
                        <a:ext cx="2825750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8794512"/>
              </p:ext>
            </p:extLst>
          </p:nvPr>
        </p:nvGraphicFramePr>
        <p:xfrm>
          <a:off x="3892550" y="2921635"/>
          <a:ext cx="403225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3" name="Equation" r:id="rId11" imgW="4241520" imgH="901440" progId="Equation.DSMT4">
                  <p:embed/>
                </p:oleObj>
              </mc:Choice>
              <mc:Fallback>
                <p:oleObj name="Equation" r:id="rId11" imgW="4241520" imgH="9014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2550" y="2921635"/>
                        <a:ext cx="403225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34920644"/>
              </p:ext>
            </p:extLst>
          </p:nvPr>
        </p:nvGraphicFramePr>
        <p:xfrm>
          <a:off x="0" y="4908233"/>
          <a:ext cx="4298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4" name="Equation" r:id="rId13" imgW="4520880" imgH="888840" progId="Equation.DSMT4">
                  <p:embed/>
                </p:oleObj>
              </mc:Choice>
              <mc:Fallback>
                <p:oleObj name="Equation" r:id="rId13" imgW="4520880" imgH="8888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08233"/>
                        <a:ext cx="4298950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5775898"/>
              </p:ext>
            </p:extLst>
          </p:nvPr>
        </p:nvGraphicFramePr>
        <p:xfrm>
          <a:off x="7792720" y="3855720"/>
          <a:ext cx="12827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5" name="Equation" r:id="rId15" imgW="1282680" imgH="787320" progId="Equation.DSMT4">
                  <p:embed/>
                </p:oleObj>
              </mc:Choice>
              <mc:Fallback>
                <p:oleObj name="Equation" r:id="rId15" imgW="1282680" imgH="787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792720" y="3855720"/>
                        <a:ext cx="12827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62895724"/>
              </p:ext>
            </p:extLst>
          </p:nvPr>
        </p:nvGraphicFramePr>
        <p:xfrm>
          <a:off x="505025" y="5943600"/>
          <a:ext cx="184785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6" name="Equation" r:id="rId17" imgW="1942920" imgH="444240" progId="Equation.DSMT4">
                  <p:embed/>
                </p:oleObj>
              </mc:Choice>
              <mc:Fallback>
                <p:oleObj name="Equation" r:id="rId17" imgW="1942920" imgH="44424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025" y="5943600"/>
                        <a:ext cx="1847850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438400" y="5848290"/>
            <a:ext cx="6743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Much smaller V required to get same conversion in a PFR than in a CSTR</a:t>
            </a:r>
          </a:p>
        </p:txBody>
      </p:sp>
      <p:graphicFrame>
        <p:nvGraphicFramePr>
          <p:cNvPr id="39" name="Object 3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982883616"/>
              </p:ext>
            </p:extLst>
          </p:nvPr>
        </p:nvGraphicFramePr>
        <p:xfrm>
          <a:off x="4343400" y="4847273"/>
          <a:ext cx="4783138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7" name="Equation" r:id="rId19" imgW="5029200" imgH="1041120" progId="Equation.DSMT4">
                  <p:embed/>
                </p:oleObj>
              </mc:Choice>
              <mc:Fallback>
                <p:oleObj name="Equation" r:id="rId19" imgW="5029200" imgH="104112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847273"/>
                        <a:ext cx="4783138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601605"/>
              </p:ext>
            </p:extLst>
          </p:nvPr>
        </p:nvGraphicFramePr>
        <p:xfrm>
          <a:off x="1261110" y="3921125"/>
          <a:ext cx="18415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8" name="Equation" r:id="rId21" imgW="1841400" imgH="749160" progId="Equation.DSMT4">
                  <p:embed/>
                </p:oleObj>
              </mc:Choice>
              <mc:Fallback>
                <p:oleObj name="Equation" r:id="rId21" imgW="1841400" imgH="749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261110" y="3921125"/>
                        <a:ext cx="18415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513306"/>
              </p:ext>
            </p:extLst>
          </p:nvPr>
        </p:nvGraphicFramePr>
        <p:xfrm>
          <a:off x="3153410" y="3897387"/>
          <a:ext cx="2463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19" name="Equation" r:id="rId23" imgW="2463480" imgH="698400" progId="Equation.DSMT4">
                  <p:embed/>
                </p:oleObj>
              </mc:Choice>
              <mc:Fallback>
                <p:oleObj name="Equation" r:id="rId23" imgW="24634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153410" y="3897387"/>
                        <a:ext cx="24638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3340" y="3928110"/>
            <a:ext cx="1263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REVIEW</a:t>
            </a:r>
            <a:r>
              <a:rPr lang="en-US" sz="2000" dirty="0" smtClean="0">
                <a:solidFill>
                  <a:srgbClr val="0000CC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for n≠1: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4681464"/>
              </p:ext>
            </p:extLst>
          </p:nvPr>
        </p:nvGraphicFramePr>
        <p:xfrm>
          <a:off x="5676900" y="3924796"/>
          <a:ext cx="18669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0" name="Equation" r:id="rId25" imgW="1866600" imgH="711000" progId="Equation.DSMT4">
                  <p:embed/>
                </p:oleObj>
              </mc:Choice>
              <mc:Fallback>
                <p:oleObj name="Equation" r:id="rId25" imgW="1866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924796"/>
                        <a:ext cx="18669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0" y="3810000"/>
            <a:ext cx="9144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219236"/>
              </p:ext>
            </p:extLst>
          </p:nvPr>
        </p:nvGraphicFramePr>
        <p:xfrm>
          <a:off x="6932799" y="990600"/>
          <a:ext cx="2085750" cy="53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21" name="Equation" r:id="rId27" imgW="2781000" imgH="711000" progId="Equation.DSMT4">
                  <p:embed/>
                </p:oleObj>
              </mc:Choice>
              <mc:Fallback>
                <p:oleObj name="Equation" r:id="rId27" imgW="2781000" imgH="7110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799" y="990600"/>
                        <a:ext cx="2085750" cy="53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3981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2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64770" y="0"/>
            <a:ext cx="88010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The gas phase reaction A→B+C will be carried out isothermally in a 20 dm</a:t>
            </a:r>
            <a:r>
              <a:rPr lang="en-US" sz="2000" baseline="30000" dirty="0" smtClean="0"/>
              <a:t>3</a:t>
            </a:r>
            <a:r>
              <a:rPr lang="en-US" sz="2000" dirty="0" smtClean="0"/>
              <a:t> constant volume, well-mixed batch reactor.  </a:t>
            </a:r>
            <a:r>
              <a:rPr lang="en-US" sz="2000" dirty="0" smtClean="0">
                <a:solidFill>
                  <a:srgbClr val="CC3399"/>
                </a:solidFill>
              </a:rPr>
              <a:t>20 moles of pure A</a:t>
            </a:r>
            <a:r>
              <a:rPr lang="en-US" sz="2000" dirty="0" smtClean="0"/>
              <a:t> is initially placed in the reactor. If the rate is </a:t>
            </a:r>
            <a:r>
              <a:rPr lang="en-US" sz="2000" dirty="0" smtClean="0">
                <a:solidFill>
                  <a:srgbClr val="339933"/>
                </a:solidFill>
              </a:rPr>
              <a:t>–</a:t>
            </a:r>
            <a:r>
              <a:rPr lang="en-US" sz="2000" dirty="0" err="1" smtClean="0">
                <a:solidFill>
                  <a:srgbClr val="339933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339933"/>
                </a:solidFill>
              </a:rPr>
              <a:t>A</a:t>
            </a:r>
            <a:r>
              <a:rPr lang="en-US" sz="2000" dirty="0" smtClean="0"/>
              <a:t>=</a:t>
            </a:r>
            <a:r>
              <a:rPr lang="en-US" sz="2000" dirty="0" err="1" smtClean="0">
                <a:solidFill>
                  <a:srgbClr val="339933"/>
                </a:solidFill>
              </a:rPr>
              <a:t>kC</a:t>
            </a:r>
            <a:r>
              <a:rPr lang="en-US" sz="2000" baseline="-25000" dirty="0" err="1" smtClean="0">
                <a:solidFill>
                  <a:srgbClr val="339933"/>
                </a:solidFill>
              </a:rPr>
              <a:t>A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k</a:t>
            </a:r>
            <a:r>
              <a:rPr lang="en-US" sz="2000" dirty="0" smtClean="0"/>
              <a:t>=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0.865 min</a:t>
            </a:r>
            <a:r>
              <a:rPr lang="en-US" sz="2000" baseline="30000" dirty="0" smtClean="0">
                <a:solidFill>
                  <a:schemeClr val="accent5">
                    <a:lumMod val="75000"/>
                  </a:schemeClr>
                </a:solidFill>
              </a:rPr>
              <a:t>-1</a:t>
            </a:r>
            <a:r>
              <a:rPr lang="en-US" sz="2000" dirty="0" smtClean="0"/>
              <a:t>, calculate the time needed to reduce the number of moles of A in the reactor to </a:t>
            </a:r>
            <a:r>
              <a:rPr lang="en-US" sz="2000" dirty="0" smtClean="0">
                <a:solidFill>
                  <a:srgbClr val="9933FF"/>
                </a:solidFill>
              </a:rPr>
              <a:t>0.2 mol</a:t>
            </a:r>
            <a:r>
              <a:rPr lang="en-US" sz="2000" dirty="0" smtClean="0"/>
              <a:t>. DDDD</a:t>
            </a:r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28521" y="1322154"/>
            <a:ext cx="3345909" cy="707886"/>
            <a:chOff x="-1073866" y="1738590"/>
            <a:chExt cx="3345909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564524" y="1738590"/>
              <a:ext cx="170751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Batch reactor</a:t>
              </a:r>
            </a:p>
            <a:p>
              <a:r>
                <a:rPr lang="en-US" sz="2000" dirty="0" smtClean="0"/>
                <a:t>design </a:t>
              </a:r>
              <a:r>
                <a:rPr lang="en-US" sz="2000" dirty="0" err="1" smtClean="0"/>
                <a:t>eq</a:t>
              </a:r>
              <a:endParaRPr lang="en-US" sz="2000" dirty="0" smtClean="0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5013258"/>
                </p:ext>
              </p:extLst>
            </p:nvPr>
          </p:nvGraphicFramePr>
          <p:xfrm>
            <a:off x="-1073866" y="1761768"/>
            <a:ext cx="1689100" cy="622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274" name="Equation" r:id="rId3" imgW="1688760" imgH="622080" progId="Equation.DSMT4">
                    <p:embed/>
                  </p:oleObj>
                </mc:Choice>
                <mc:Fallback>
                  <p:oleObj name="Equation" r:id="rId3" imgW="1688760" imgH="6220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-1073866" y="1761768"/>
                          <a:ext cx="1689100" cy="622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1447800" y="2057400"/>
            <a:ext cx="3467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Need to convert to </a:t>
            </a:r>
            <a:r>
              <a:rPr lang="en-US" dirty="0" err="1" smtClean="0">
                <a:solidFill>
                  <a:srgbClr val="0000FF"/>
                </a:solidFill>
              </a:rPr>
              <a:t>dC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dt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How is </a:t>
            </a:r>
            <a:r>
              <a:rPr lang="en-US" dirty="0" err="1" smtClean="0">
                <a:solidFill>
                  <a:srgbClr val="0000FF"/>
                </a:solidFill>
              </a:rPr>
              <a:t>dC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dt</a:t>
            </a:r>
            <a:r>
              <a:rPr lang="en-US" dirty="0" smtClean="0">
                <a:solidFill>
                  <a:srgbClr val="0000FF"/>
                </a:solidFill>
              </a:rPr>
              <a:t> related to </a:t>
            </a:r>
            <a:r>
              <a:rPr lang="en-US" dirty="0" err="1" smtClean="0">
                <a:solidFill>
                  <a:srgbClr val="0000FF"/>
                </a:solidFill>
              </a:rPr>
              <a:t>dN</a:t>
            </a:r>
            <a:r>
              <a:rPr lang="en-US" baseline="-25000" dirty="0" err="1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 err="1" smtClean="0">
                <a:solidFill>
                  <a:srgbClr val="0000FF"/>
                </a:solidFill>
              </a:rPr>
              <a:t>dt</a:t>
            </a:r>
            <a:r>
              <a:rPr lang="en-US" dirty="0" smtClean="0">
                <a:solidFill>
                  <a:srgbClr val="0000FF"/>
                </a:solidFill>
              </a:rPr>
              <a:t>?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637696"/>
              </p:ext>
            </p:extLst>
          </p:nvPr>
        </p:nvGraphicFramePr>
        <p:xfrm>
          <a:off x="4957446" y="2081431"/>
          <a:ext cx="2679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5" name="Equation" r:id="rId5" imgW="2679480" imgH="622080" progId="Equation.DSMT4">
                  <p:embed/>
                </p:oleObj>
              </mc:Choice>
              <mc:Fallback>
                <p:oleObj name="Equation" r:id="rId5" imgW="26794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57446" y="2081431"/>
                        <a:ext cx="2679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458845"/>
              </p:ext>
            </p:extLst>
          </p:nvPr>
        </p:nvGraphicFramePr>
        <p:xfrm>
          <a:off x="368300" y="2760881"/>
          <a:ext cx="21590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6" name="Equation" r:id="rId7" imgW="2158920" imgH="622080" progId="Equation.DSMT4">
                  <p:embed/>
                </p:oleObj>
              </mc:Choice>
              <mc:Fallback>
                <p:oleObj name="Equation" r:id="rId7" imgW="21589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8300" y="2760881"/>
                        <a:ext cx="21590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06284"/>
              </p:ext>
            </p:extLst>
          </p:nvPr>
        </p:nvGraphicFramePr>
        <p:xfrm>
          <a:off x="2667000" y="2748181"/>
          <a:ext cx="289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7" name="Equation" r:id="rId9" imgW="2895480" imgH="622080" progId="Equation.DSMT4">
                  <p:embed/>
                </p:oleObj>
              </mc:Choice>
              <mc:Fallback>
                <p:oleObj name="Equation" r:id="rId9" imgW="2895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8181"/>
                        <a:ext cx="2895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5181600" y="2760881"/>
            <a:ext cx="381000" cy="51571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486400" y="317042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44780" y="666750"/>
            <a:ext cx="321183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147683"/>
              </p:ext>
            </p:extLst>
          </p:nvPr>
        </p:nvGraphicFramePr>
        <p:xfrm>
          <a:off x="5908040" y="2760881"/>
          <a:ext cx="191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8" name="Equation" r:id="rId11" imgW="1917360" imgH="622080" progId="Equation.DSMT4">
                  <p:embed/>
                </p:oleObj>
              </mc:Choice>
              <mc:Fallback>
                <p:oleObj name="Equation" r:id="rId11" imgW="19173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040" y="2760881"/>
                        <a:ext cx="1917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48600" y="27241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Plug into design </a:t>
            </a:r>
            <a:r>
              <a:rPr lang="en-US" dirty="0" err="1" smtClean="0">
                <a:solidFill>
                  <a:srgbClr val="0000FF"/>
                </a:solidFill>
              </a:rPr>
              <a:t>eq</a:t>
            </a:r>
            <a:endParaRPr lang="en-US" dirty="0" smtClean="0">
              <a:solidFill>
                <a:srgbClr val="0000FF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337617"/>
              </p:ext>
            </p:extLst>
          </p:nvPr>
        </p:nvGraphicFramePr>
        <p:xfrm>
          <a:off x="685800" y="3544792"/>
          <a:ext cx="191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79" name="Equation" r:id="rId13" imgW="1917360" imgH="622080" progId="Equation.DSMT4">
                  <p:embed/>
                </p:oleObj>
              </mc:Choice>
              <mc:Fallback>
                <p:oleObj name="Equation" r:id="rId13" imgW="191736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544792"/>
                        <a:ext cx="1917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>
          <a:xfrm>
            <a:off x="1225550" y="3563902"/>
            <a:ext cx="228600" cy="59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58950" y="3570192"/>
            <a:ext cx="228600" cy="59049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56344"/>
              </p:ext>
            </p:extLst>
          </p:nvPr>
        </p:nvGraphicFramePr>
        <p:xfrm>
          <a:off x="2597150" y="3547281"/>
          <a:ext cx="1536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0" name="Equation" r:id="rId15" imgW="1536480" imgH="622080" progId="Equation.DSMT4">
                  <p:embed/>
                </p:oleObj>
              </mc:Choice>
              <mc:Fallback>
                <p:oleObj name="Equation" r:id="rId15" imgW="153648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3547281"/>
                        <a:ext cx="15367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968750" y="35052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Plug in rate law</a:t>
            </a: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9042795"/>
              </p:ext>
            </p:extLst>
          </p:nvPr>
        </p:nvGraphicFramePr>
        <p:xfrm>
          <a:off x="5162550" y="3551238"/>
          <a:ext cx="19304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1" name="Equation" r:id="rId17" imgW="1930320" imgH="622080" progId="Equation.DSMT4">
                  <p:embed/>
                </p:oleObj>
              </mc:Choice>
              <mc:Fallback>
                <p:oleObj name="Equation" r:id="rId17" imgW="19303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2550" y="3551238"/>
                        <a:ext cx="19304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016750" y="350806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Rearrange &amp; integrate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539027"/>
              </p:ext>
            </p:extLst>
          </p:nvPr>
        </p:nvGraphicFramePr>
        <p:xfrm>
          <a:off x="11113" y="5207000"/>
          <a:ext cx="2336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2" name="Equation" r:id="rId19" imgW="2336760" imgH="812520" progId="Equation.DSMT4">
                  <p:embed/>
                </p:oleObj>
              </mc:Choice>
              <mc:Fallback>
                <p:oleObj name="Equation" r:id="rId19" imgW="23367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3" y="5207000"/>
                        <a:ext cx="2336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941366"/>
              </p:ext>
            </p:extLst>
          </p:nvPr>
        </p:nvGraphicFramePr>
        <p:xfrm>
          <a:off x="2235200" y="5202238"/>
          <a:ext cx="1816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3" name="Equation" r:id="rId21" imgW="1815840" imgH="698400" progId="Equation.DSMT4">
                  <p:embed/>
                </p:oleObj>
              </mc:Choice>
              <mc:Fallback>
                <p:oleObj name="Equation" r:id="rId21" imgW="18158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5200" y="5202238"/>
                        <a:ext cx="18161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3820524" y="5209197"/>
            <a:ext cx="1591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Convert </a:t>
            </a:r>
            <a:r>
              <a:rPr lang="en-US" dirty="0" err="1" smtClean="0">
                <a:solidFill>
                  <a:srgbClr val="0000FF"/>
                </a:solidFill>
              </a:rPr>
              <a:t>C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 back to </a:t>
            </a:r>
            <a:r>
              <a:rPr lang="en-US" dirty="0" err="1" smtClean="0">
                <a:solidFill>
                  <a:srgbClr val="0000FF"/>
                </a:solidFill>
              </a:rPr>
              <a:t>N</a:t>
            </a:r>
            <a:r>
              <a:rPr lang="en-US" baseline="-25000" dirty="0" err="1" smtClean="0">
                <a:solidFill>
                  <a:srgbClr val="0000FF"/>
                </a:solidFill>
              </a:rPr>
              <a:t>j</a:t>
            </a:r>
            <a:r>
              <a:rPr lang="en-US" dirty="0" smtClean="0">
                <a:solidFill>
                  <a:srgbClr val="0000FF"/>
                </a:solidFill>
              </a:rPr>
              <a:t>/V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8766113"/>
              </p:ext>
            </p:extLst>
          </p:nvPr>
        </p:nvGraphicFramePr>
        <p:xfrm>
          <a:off x="5297488" y="5224463"/>
          <a:ext cx="2108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4" name="Equation" r:id="rId23" imgW="2108160" imgH="698400" progId="Equation.DSMT4">
                  <p:embed/>
                </p:oleObj>
              </mc:Choice>
              <mc:Fallback>
                <p:oleObj name="Equation" r:id="rId23" imgW="210816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7488" y="5224463"/>
                        <a:ext cx="21082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7204213"/>
              </p:ext>
            </p:extLst>
          </p:nvPr>
        </p:nvGraphicFramePr>
        <p:xfrm>
          <a:off x="7346950" y="5202504"/>
          <a:ext cx="18669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5" name="Equation" r:id="rId25" imgW="1866600" imgH="698400" progId="Equation.DSMT4">
                  <p:embed/>
                </p:oleObj>
              </mc:Choice>
              <mc:Fallback>
                <p:oleObj name="Equation" r:id="rId25" imgW="186660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6950" y="5202504"/>
                        <a:ext cx="18669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7528881"/>
              </p:ext>
            </p:extLst>
          </p:nvPr>
        </p:nvGraphicFramePr>
        <p:xfrm>
          <a:off x="4080510" y="5941644"/>
          <a:ext cx="2286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6" name="Equation" r:id="rId27" imgW="2286000" imgH="609480" progId="Equation.DSMT4">
                  <p:embed/>
                </p:oleObj>
              </mc:Choice>
              <mc:Fallback>
                <p:oleObj name="Equation" r:id="rId27" imgW="22860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0510" y="5941644"/>
                        <a:ext cx="2286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Box 32"/>
          <p:cNvSpPr txBox="1"/>
          <p:nvPr/>
        </p:nvSpPr>
        <p:spPr>
          <a:xfrm>
            <a:off x="64770" y="6107668"/>
            <a:ext cx="419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Substitute in values for k, N</a:t>
            </a:r>
            <a:r>
              <a:rPr lang="en-US" baseline="-25000" dirty="0" smtClean="0">
                <a:solidFill>
                  <a:srgbClr val="0000FF"/>
                </a:solidFill>
              </a:rPr>
              <a:t>A0</a:t>
            </a:r>
            <a:r>
              <a:rPr lang="en-US" dirty="0" smtClean="0">
                <a:solidFill>
                  <a:srgbClr val="0000FF"/>
                </a:solidFill>
              </a:rPr>
              <a:t>, </a:t>
            </a:r>
            <a:r>
              <a:rPr lang="en-US" dirty="0">
                <a:solidFill>
                  <a:srgbClr val="0000FF"/>
                </a:solidFill>
              </a:rPr>
              <a:t>&amp;</a:t>
            </a:r>
            <a:r>
              <a:rPr lang="en-US" dirty="0" smtClean="0">
                <a:solidFill>
                  <a:srgbClr val="0000FF"/>
                </a:solidFill>
              </a:rPr>
              <a:t> N</a:t>
            </a:r>
            <a:r>
              <a:rPr lang="en-US" baseline="-25000" dirty="0" smtClean="0">
                <a:solidFill>
                  <a:srgbClr val="0000FF"/>
                </a:solidFill>
              </a:rPr>
              <a:t>A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708860"/>
              </p:ext>
            </p:extLst>
          </p:nvPr>
        </p:nvGraphicFramePr>
        <p:xfrm>
          <a:off x="6623685" y="6130557"/>
          <a:ext cx="16510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7" name="Equation" r:id="rId29" imgW="1650960" imgH="253800" progId="Equation.DSMT4">
                  <p:embed/>
                </p:oleObj>
              </mc:Choice>
              <mc:Fallback>
                <p:oleObj name="Equation" r:id="rId29" imgW="16509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3685" y="6130557"/>
                        <a:ext cx="16510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283141"/>
              </p:ext>
            </p:extLst>
          </p:nvPr>
        </p:nvGraphicFramePr>
        <p:xfrm>
          <a:off x="3341430" y="1276350"/>
          <a:ext cx="2019240" cy="69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8" name="Equation" r:id="rId31" imgW="2019240" imgH="698400" progId="Equation.DSMT4">
                  <p:embed/>
                </p:oleObj>
              </mc:Choice>
              <mc:Fallback>
                <p:oleObj name="Equation" r:id="rId31" imgW="2019240" imgH="698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430" y="1276350"/>
                        <a:ext cx="2019240" cy="69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17"/>
          <p:cNvGrpSpPr>
            <a:grpSpLocks/>
          </p:cNvGrpSpPr>
          <p:nvPr/>
        </p:nvGrpSpPr>
        <p:grpSpPr bwMode="auto">
          <a:xfrm>
            <a:off x="167568" y="1476042"/>
            <a:ext cx="2936571" cy="512447"/>
            <a:chOff x="1695644" y="2943698"/>
            <a:chExt cx="2936268" cy="512279"/>
          </a:xfrm>
        </p:grpSpPr>
        <p:sp>
          <p:nvSpPr>
            <p:cNvPr id="37" name="TextBox 8"/>
            <p:cNvSpPr txBox="1">
              <a:spLocks noChangeArrowheads="1"/>
            </p:cNvSpPr>
            <p:nvPr/>
          </p:nvSpPr>
          <p:spPr bwMode="auto">
            <a:xfrm>
              <a:off x="1695644" y="2977974"/>
              <a:ext cx="791028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In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2057401" y="2977974"/>
              <a:ext cx="99060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Out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39" name="TextBox 9"/>
            <p:cNvSpPr txBox="1">
              <a:spLocks noChangeArrowheads="1"/>
            </p:cNvSpPr>
            <p:nvPr/>
          </p:nvSpPr>
          <p:spPr bwMode="auto">
            <a:xfrm>
              <a:off x="2151794" y="2951891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40" name="TextBox 11"/>
            <p:cNvSpPr txBox="1">
              <a:spLocks noChangeArrowheads="1"/>
            </p:cNvSpPr>
            <p:nvPr/>
          </p:nvSpPr>
          <p:spPr bwMode="auto">
            <a:xfrm>
              <a:off x="2720776" y="2989973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41" name="TextBox 12"/>
            <p:cNvSpPr txBox="1">
              <a:spLocks noChangeArrowheads="1"/>
            </p:cNvSpPr>
            <p:nvPr/>
          </p:nvSpPr>
          <p:spPr bwMode="auto">
            <a:xfrm>
              <a:off x="2850027" y="2977976"/>
              <a:ext cx="72390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Gen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42" name="TextBox 15"/>
            <p:cNvSpPr txBox="1">
              <a:spLocks noChangeArrowheads="1"/>
            </p:cNvSpPr>
            <p:nvPr/>
          </p:nvSpPr>
          <p:spPr bwMode="auto">
            <a:xfrm>
              <a:off x="3405765" y="2994310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3617586" y="2943698"/>
              <a:ext cx="1014326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 err="1" smtClean="0">
                  <a:solidFill>
                    <a:srgbClr val="363FFA"/>
                  </a:solidFill>
                </a:rPr>
                <a:t>Accum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>
            <a:off x="3374390" y="1492544"/>
            <a:ext cx="331410" cy="3479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96640" y="176403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3873826" y="1535430"/>
            <a:ext cx="331410" cy="34797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096076" y="173833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38200" y="4297680"/>
            <a:ext cx="12636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CC"/>
                </a:solidFill>
              </a:rPr>
              <a:t>REVIEW</a:t>
            </a:r>
            <a:r>
              <a:rPr lang="en-US" sz="2000" dirty="0" smtClean="0">
                <a:solidFill>
                  <a:srgbClr val="0000CC"/>
                </a:solidFill>
              </a:rPr>
              <a:t>:</a:t>
            </a:r>
          </a:p>
          <a:p>
            <a:r>
              <a:rPr lang="en-US" sz="2000" dirty="0" smtClean="0">
                <a:solidFill>
                  <a:srgbClr val="0000CC"/>
                </a:solidFill>
              </a:rPr>
              <a:t>for n=1: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0" y="4202430"/>
            <a:ext cx="9144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4449" y="5116830"/>
            <a:ext cx="9144000" cy="0"/>
          </a:xfrm>
          <a:prstGeom prst="line">
            <a:avLst/>
          </a:prstGeom>
          <a:ln w="1905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804788"/>
              </p:ext>
            </p:extLst>
          </p:nvPr>
        </p:nvGraphicFramePr>
        <p:xfrm>
          <a:off x="2242105" y="4241026"/>
          <a:ext cx="1955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89" name="Equation" r:id="rId33" imgW="1955520" imgH="749160" progId="Equation.DSMT4">
                  <p:embed/>
                </p:oleObj>
              </mc:Choice>
              <mc:Fallback>
                <p:oleObj name="Equation" r:id="rId33" imgW="1955520" imgH="74916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2105" y="4241026"/>
                        <a:ext cx="1955800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631578"/>
              </p:ext>
            </p:extLst>
          </p:nvPr>
        </p:nvGraphicFramePr>
        <p:xfrm>
          <a:off x="4312205" y="4442639"/>
          <a:ext cx="1587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0" name="Equation" r:id="rId35" imgW="1587240" imgH="406080" progId="Equation.DSMT4">
                  <p:embed/>
                </p:oleObj>
              </mc:Choice>
              <mc:Fallback>
                <p:oleObj name="Equation" r:id="rId35" imgW="1587240" imgH="406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2205" y="4442639"/>
                        <a:ext cx="15875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650050"/>
              </p:ext>
            </p:extLst>
          </p:nvPr>
        </p:nvGraphicFramePr>
        <p:xfrm>
          <a:off x="5955030" y="4320540"/>
          <a:ext cx="8763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91" name="Equation" r:id="rId37" imgW="876240" imgH="660240" progId="Equation.DSMT4">
                  <p:embed/>
                </p:oleObj>
              </mc:Choice>
              <mc:Fallback>
                <p:oleObj name="Equation" r:id="rId37" imgW="87624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5030" y="4320540"/>
                        <a:ext cx="8763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411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23" grpId="0"/>
      <p:bldP spid="25" grpId="0"/>
      <p:bldP spid="28" grpId="0"/>
      <p:bldP spid="33" grpId="0"/>
      <p:bldP spid="45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933271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are initially 500 rabbits (x) and 200 foxes (y).  Use Polymath to plot the number of rabbits and foxes as a function of time for a period of up to 500 days.  The predator-prey relationship is given by the following coupled ODEs: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55189"/>
              </p:ext>
            </p:extLst>
          </p:nvPr>
        </p:nvGraphicFramePr>
        <p:xfrm>
          <a:off x="1608960" y="2184221"/>
          <a:ext cx="21333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8" name="Equation" r:id="rId3" imgW="1066680" imgH="393480" progId="Equation.3">
                  <p:embed/>
                </p:oleObj>
              </mc:Choice>
              <mc:Fallback>
                <p:oleObj name="Equation" r:id="rId3" imgW="1066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960" y="2184221"/>
                        <a:ext cx="2133360" cy="78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276187"/>
              </p:ext>
            </p:extLst>
          </p:nvPr>
        </p:nvGraphicFramePr>
        <p:xfrm>
          <a:off x="5351280" y="2108021"/>
          <a:ext cx="21837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9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1280" y="2108021"/>
                        <a:ext cx="2183760" cy="786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2586" y="3138607"/>
            <a:ext cx="87190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for growth for rabbits k</a:t>
            </a:r>
            <a:r>
              <a:rPr lang="en-US" baseline="-25000" dirty="0" smtClean="0"/>
              <a:t>1</a:t>
            </a:r>
            <a:r>
              <a:rPr lang="en-US" dirty="0" smtClean="0"/>
              <a:t>= 0.02 day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Constant for death of rabbits k</a:t>
            </a:r>
            <a:r>
              <a:rPr lang="en-US" baseline="-25000" dirty="0" smtClean="0"/>
              <a:t>2</a:t>
            </a:r>
            <a:r>
              <a:rPr lang="en-US" dirty="0" smtClean="0"/>
              <a:t>=0.00004/(</a:t>
            </a:r>
            <a:r>
              <a:rPr lang="en-US" dirty="0" err="1" smtClean="0"/>
              <a:t>day</a:t>
            </a:r>
            <a:r>
              <a:rPr lang="en-US" dirty="0" err="1" smtClean="0">
                <a:latin typeface="Arial"/>
                <a:cs typeface="Arial"/>
              </a:rPr>
              <a:t>∙number</a:t>
            </a:r>
            <a:r>
              <a:rPr lang="en-US" dirty="0" smtClean="0">
                <a:latin typeface="Arial"/>
                <a:cs typeface="Arial"/>
              </a:rPr>
              <a:t> of foxes)</a:t>
            </a:r>
          </a:p>
          <a:p>
            <a:r>
              <a:rPr lang="en-US" dirty="0" smtClean="0">
                <a:latin typeface="Arial"/>
                <a:cs typeface="Arial"/>
              </a:rPr>
              <a:t>Constant for growth of foxes after eating rabbits </a:t>
            </a: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=0.0004/(</a:t>
            </a:r>
            <a:r>
              <a:rPr lang="en-US" dirty="0" err="1" smtClean="0"/>
              <a:t>day</a:t>
            </a:r>
            <a:r>
              <a:rPr lang="en-US" dirty="0" err="1">
                <a:cs typeface="Arial"/>
              </a:rPr>
              <a:t>∙number</a:t>
            </a:r>
            <a:r>
              <a:rPr lang="en-US" dirty="0">
                <a:cs typeface="Arial"/>
              </a:rPr>
              <a:t> of </a:t>
            </a:r>
            <a:r>
              <a:rPr lang="en-US" dirty="0" smtClean="0">
                <a:cs typeface="Arial"/>
              </a:rPr>
              <a:t>rabbits)</a:t>
            </a:r>
          </a:p>
          <a:p>
            <a:r>
              <a:rPr lang="en-US" dirty="0" smtClean="0">
                <a:cs typeface="Arial"/>
              </a:rPr>
              <a:t>Constant  for death of foxes </a:t>
            </a:r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= 0.04 day</a:t>
            </a:r>
            <a:r>
              <a:rPr lang="en-US" baseline="30000" dirty="0" smtClean="0"/>
              <a:t>-1</a:t>
            </a:r>
          </a:p>
          <a:p>
            <a:endParaRPr lang="en-US" baseline="30000" dirty="0"/>
          </a:p>
          <a:p>
            <a:r>
              <a:rPr lang="en-US" dirty="0" smtClean="0"/>
              <a:t>Also, what happens if k</a:t>
            </a:r>
            <a:r>
              <a:rPr lang="en-US" baseline="-25000" dirty="0" smtClean="0"/>
              <a:t>3</a:t>
            </a:r>
            <a:r>
              <a:rPr lang="en-US" dirty="0" smtClean="0"/>
              <a:t>=0.00004/day and t=800 days?  Plot the number of foxes </a:t>
            </a:r>
            <a:r>
              <a:rPr lang="en-US" dirty="0" err="1" smtClean="0"/>
              <a:t>vs</a:t>
            </a:r>
            <a:r>
              <a:rPr lang="en-US" dirty="0" smtClean="0"/>
              <a:t> rabbits.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57200" y="152400"/>
            <a:ext cx="3506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Polymath example problem 1-17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4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28600" y="5535561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Make sure the “Graph” and “Report” buttons are checked above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After typing in the 2 differential equations, conditions for t=0, constants, and initial and final time </a:t>
            </a:r>
            <a:r>
              <a:rPr lang="en-US" sz="2000" dirty="0" err="1" smtClean="0"/>
              <a:t>pts</a:t>
            </a:r>
            <a:r>
              <a:rPr lang="en-US" sz="2000" dirty="0" smtClean="0"/>
              <a:t>, press the magenta arrow to solve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9941"/>
            <a:ext cx="8893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Initially 500 rabbits (x) and 200 foxes (y).  Predator-prey relationship is given by the following coupled ODEs: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754755"/>
              </p:ext>
            </p:extLst>
          </p:nvPr>
        </p:nvGraphicFramePr>
        <p:xfrm>
          <a:off x="2951154" y="346350"/>
          <a:ext cx="1333350" cy="49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2" name="Equation" r:id="rId3" imgW="1066680" imgH="393480" progId="Equation.DSMT4">
                  <p:embed/>
                </p:oleObj>
              </mc:Choice>
              <mc:Fallback>
                <p:oleObj name="Equation" r:id="rId3" imgW="10666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154" y="346350"/>
                        <a:ext cx="1333350" cy="49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153577"/>
              </p:ext>
            </p:extLst>
          </p:nvPr>
        </p:nvGraphicFramePr>
        <p:xfrm>
          <a:off x="4731150" y="346350"/>
          <a:ext cx="1364850" cy="49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3" name="Equation" r:id="rId5" imgW="1091880" imgH="393480" progId="Equation.3">
                  <p:embed/>
                </p:oleObj>
              </mc:Choice>
              <mc:Fallback>
                <p:oleObj name="Equation" r:id="rId5" imgW="1091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150" y="346350"/>
                        <a:ext cx="1364850" cy="49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5400" y="824805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for growth of rabbits: k</a:t>
            </a:r>
            <a:r>
              <a:rPr lang="en-US" baseline="-25000" dirty="0" smtClean="0"/>
              <a:t>1</a:t>
            </a:r>
            <a:r>
              <a:rPr lang="en-US" dirty="0" smtClean="0"/>
              <a:t>= 0.02 day</a:t>
            </a:r>
            <a:r>
              <a:rPr lang="en-US" baseline="30000" dirty="0" smtClean="0"/>
              <a:t>-1</a:t>
            </a:r>
            <a:r>
              <a:rPr lang="en-US" dirty="0" smtClean="0"/>
              <a:t> </a:t>
            </a:r>
          </a:p>
          <a:p>
            <a:r>
              <a:rPr lang="en-US" dirty="0" smtClean="0"/>
              <a:t>Constant for death of rabbits: k</a:t>
            </a:r>
            <a:r>
              <a:rPr lang="en-US" baseline="-25000" dirty="0" smtClean="0"/>
              <a:t>2</a:t>
            </a:r>
            <a:r>
              <a:rPr lang="en-US" dirty="0" smtClean="0"/>
              <a:t>=0.00004/(</a:t>
            </a:r>
            <a:r>
              <a:rPr lang="en-US" dirty="0" err="1" smtClean="0"/>
              <a:t>day</a:t>
            </a:r>
            <a:r>
              <a:rPr lang="en-US" dirty="0" err="1" smtClean="0">
                <a:latin typeface="Arial"/>
                <a:cs typeface="Arial"/>
              </a:rPr>
              <a:t>∙number</a:t>
            </a:r>
            <a:r>
              <a:rPr lang="en-US" dirty="0" smtClean="0">
                <a:latin typeface="Arial"/>
                <a:cs typeface="Arial"/>
              </a:rPr>
              <a:t> of foxes)</a:t>
            </a:r>
          </a:p>
          <a:p>
            <a:r>
              <a:rPr lang="en-US" dirty="0" smtClean="0">
                <a:latin typeface="Arial"/>
                <a:cs typeface="Arial"/>
              </a:rPr>
              <a:t>Constant for growth of foxes after eating rabbits </a:t>
            </a:r>
            <a:r>
              <a:rPr lang="en-US" dirty="0" smtClean="0"/>
              <a:t>k</a:t>
            </a:r>
            <a:r>
              <a:rPr lang="en-US" baseline="-25000" dirty="0" smtClean="0"/>
              <a:t>3</a:t>
            </a:r>
            <a:r>
              <a:rPr lang="en-US" dirty="0" smtClean="0"/>
              <a:t>=0.0004/(</a:t>
            </a:r>
            <a:r>
              <a:rPr lang="en-US" dirty="0" err="1" smtClean="0"/>
              <a:t>day</a:t>
            </a:r>
            <a:r>
              <a:rPr lang="en-US" dirty="0" err="1">
                <a:cs typeface="Arial"/>
              </a:rPr>
              <a:t>∙number</a:t>
            </a:r>
            <a:r>
              <a:rPr lang="en-US" dirty="0">
                <a:cs typeface="Arial"/>
              </a:rPr>
              <a:t> of </a:t>
            </a:r>
            <a:r>
              <a:rPr lang="en-US" dirty="0" smtClean="0">
                <a:cs typeface="Arial"/>
              </a:rPr>
              <a:t>rabbits)</a:t>
            </a:r>
          </a:p>
          <a:p>
            <a:r>
              <a:rPr lang="en-US" dirty="0" smtClean="0">
                <a:cs typeface="Arial"/>
              </a:rPr>
              <a:t>Constant  for death of foxes </a:t>
            </a:r>
            <a:r>
              <a:rPr lang="en-US" dirty="0" smtClean="0"/>
              <a:t>k</a:t>
            </a:r>
            <a:r>
              <a:rPr lang="en-US" baseline="-25000" dirty="0" smtClean="0"/>
              <a:t>4</a:t>
            </a:r>
            <a:r>
              <a:rPr lang="en-US" dirty="0" smtClean="0"/>
              <a:t>= 0.04 day</a:t>
            </a:r>
            <a:r>
              <a:rPr lang="en-US" baseline="30000" dirty="0" smtClean="0"/>
              <a:t>-1</a:t>
            </a:r>
            <a:endParaRPr lang="en-US" dirty="0" smtClean="0"/>
          </a:p>
          <a:p>
            <a:r>
              <a:rPr lang="en-US" dirty="0" smtClean="0"/>
              <a:t>t= 0 to 500 days</a:t>
            </a:r>
          </a:p>
          <a:p>
            <a:endParaRPr lang="en-US" baseline="30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2313432"/>
            <a:ext cx="7193280" cy="324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8600" y="304800"/>
            <a:ext cx="20633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Polymath report: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008" y="377952"/>
            <a:ext cx="5955792" cy="610209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6248400" y="1676400"/>
            <a:ext cx="533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6705600" y="1548825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Number of rabbits at 500 days</a:t>
            </a:r>
            <a:endParaRPr lang="en-US" sz="16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255124" y="2501153"/>
            <a:ext cx="374276" cy="394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 bwMode="auto">
          <a:xfrm>
            <a:off x="6515100" y="2819400"/>
            <a:ext cx="228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Number of foxes at 500 days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696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28600" y="209490"/>
            <a:ext cx="205056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Polymath graph: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74" y="685800"/>
            <a:ext cx="8120326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0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What </a:t>
            </a:r>
            <a:r>
              <a:rPr lang="en-US" dirty="0"/>
              <a:t>happens if k</a:t>
            </a:r>
            <a:r>
              <a:rPr lang="en-US" baseline="-25000" dirty="0"/>
              <a:t>3</a:t>
            </a:r>
            <a:r>
              <a:rPr lang="en-US" dirty="0"/>
              <a:t>=0.00004/day and t=800 days?  Plot the number of foxes </a:t>
            </a:r>
            <a:r>
              <a:rPr lang="en-US" dirty="0" err="1"/>
              <a:t>vs</a:t>
            </a:r>
            <a:r>
              <a:rPr lang="en-US" dirty="0"/>
              <a:t> </a:t>
            </a:r>
            <a:r>
              <a:rPr lang="en-US" dirty="0" smtClean="0"/>
              <a:t>rabbits.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 bwMode="auto">
          <a:xfrm>
            <a:off x="228600" y="3581400"/>
            <a:ext cx="861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Make sure the “Graph” and “Report” buttons are checked above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After changing t(f) to 800 and k3 to 0.00004, press the magenta arrow to solve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934289"/>
            <a:ext cx="4407408" cy="235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745" y="137984"/>
            <a:ext cx="4450080" cy="6339016"/>
          </a:xfrm>
          <a:prstGeom prst="rect">
            <a:avLst/>
          </a:prstGeom>
        </p:spPr>
      </p:pic>
      <p:cxnSp>
        <p:nvCxnSpPr>
          <p:cNvPr id="3" name="Straight Arrow Connector 2"/>
          <p:cNvCxnSpPr/>
          <p:nvPr/>
        </p:nvCxnSpPr>
        <p:spPr>
          <a:xfrm flipH="1">
            <a:off x="6446856" y="1701225"/>
            <a:ext cx="5334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 bwMode="auto">
          <a:xfrm>
            <a:off x="6904056" y="1573650"/>
            <a:ext cx="20113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Number of rabbits at 800 days</a:t>
            </a:r>
            <a:endParaRPr lang="en-US" sz="16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6453580" y="2438400"/>
            <a:ext cx="374276" cy="39444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 bwMode="auto">
          <a:xfrm>
            <a:off x="6713556" y="2756647"/>
            <a:ext cx="20494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Number of foxes at 800 days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807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Basic Molar Balance BMB</a:t>
            </a:r>
          </a:p>
        </p:txBody>
      </p:sp>
      <p:graphicFrame>
        <p:nvGraphicFramePr>
          <p:cNvPr id="8195" name="Object 8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251158335"/>
              </p:ext>
            </p:extLst>
          </p:nvPr>
        </p:nvGraphicFramePr>
        <p:xfrm>
          <a:off x="7531200" y="3213360"/>
          <a:ext cx="469800" cy="672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8" name="Equation" r:id="rId4" imgW="469800" imgH="672840" progId="Equation.DSMT4">
                  <p:embed/>
                </p:oleObj>
              </mc:Choice>
              <mc:Fallback>
                <p:oleObj name="Equation" r:id="rId4" imgW="469800" imgH="672840" progId="Equation.DSMT4">
                  <p:embed/>
                  <p:pic>
                    <p:nvPicPr>
                      <p:cNvPr id="0" name="Object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1200" y="3213360"/>
                        <a:ext cx="469800" cy="672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" name="Object 79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98116298"/>
              </p:ext>
            </p:extLst>
          </p:nvPr>
        </p:nvGraphicFramePr>
        <p:xfrm>
          <a:off x="5035550" y="4191000"/>
          <a:ext cx="75565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9" name="Equation" r:id="rId6" imgW="672840" imgH="723600" progId="Equation.DSMT4">
                  <p:embed/>
                </p:oleObj>
              </mc:Choice>
              <mc:Fallback>
                <p:oleObj name="Equation" r:id="rId6" imgW="672840" imgH="723600" progId="Equation.DSMT4">
                  <p:embed/>
                  <p:pic>
                    <p:nvPicPr>
                      <p:cNvPr id="0" name="Object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5550" y="4191000"/>
                        <a:ext cx="755650" cy="812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8"/>
          <p:cNvSpPr>
            <a:spLocks noChangeArrowheads="1"/>
          </p:cNvSpPr>
          <p:nvPr/>
        </p:nvSpPr>
        <p:spPr bwMode="auto">
          <a:xfrm>
            <a:off x="3645877" y="4953000"/>
            <a:ext cx="1981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39"/>
          <p:cNvSpPr>
            <a:spLocks noChangeShapeType="1"/>
          </p:cNvSpPr>
          <p:nvPr/>
        </p:nvSpPr>
        <p:spPr bwMode="auto">
          <a:xfrm>
            <a:off x="1204547" y="5545137"/>
            <a:ext cx="244133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199" name="Line 40"/>
          <p:cNvSpPr>
            <a:spLocks noChangeShapeType="1"/>
          </p:cNvSpPr>
          <p:nvPr/>
        </p:nvSpPr>
        <p:spPr bwMode="auto">
          <a:xfrm>
            <a:off x="5630008" y="5572125"/>
            <a:ext cx="2441331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0" name="Text Box 41"/>
          <p:cNvSpPr txBox="1">
            <a:spLocks noChangeArrowheads="1"/>
          </p:cNvSpPr>
          <p:nvPr/>
        </p:nvSpPr>
        <p:spPr bwMode="auto">
          <a:xfrm>
            <a:off x="3800579" y="6096000"/>
            <a:ext cx="1762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dirty="0"/>
              <a:t>System volume</a:t>
            </a:r>
          </a:p>
        </p:txBody>
      </p:sp>
      <p:sp>
        <p:nvSpPr>
          <p:cNvPr id="8201" name="Text Box 42"/>
          <p:cNvSpPr txBox="1">
            <a:spLocks noChangeArrowheads="1"/>
          </p:cNvSpPr>
          <p:nvPr/>
        </p:nvSpPr>
        <p:spPr bwMode="auto">
          <a:xfrm>
            <a:off x="1960685" y="5105400"/>
            <a:ext cx="4748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/>
              <a:t>F</a:t>
            </a:r>
            <a:r>
              <a:rPr lang="en-US" altLang="zh-TW" sz="2000" baseline="-25000" dirty="0"/>
              <a:t>j0</a:t>
            </a:r>
          </a:p>
        </p:txBody>
      </p:sp>
      <p:sp>
        <p:nvSpPr>
          <p:cNvPr id="8202" name="Text Box 43"/>
          <p:cNvSpPr txBox="1">
            <a:spLocks noChangeArrowheads="1"/>
          </p:cNvSpPr>
          <p:nvPr/>
        </p:nvSpPr>
        <p:spPr bwMode="auto">
          <a:xfrm>
            <a:off x="6500447" y="5105400"/>
            <a:ext cx="38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/>
              <a:t>F</a:t>
            </a:r>
            <a:r>
              <a:rPr lang="en-US" altLang="zh-TW" sz="2000" baseline="-25000"/>
              <a:t>j</a:t>
            </a:r>
          </a:p>
        </p:txBody>
      </p:sp>
      <p:sp>
        <p:nvSpPr>
          <p:cNvPr id="8203" name="Text Box 44"/>
          <p:cNvSpPr txBox="1">
            <a:spLocks noChangeArrowheads="1"/>
          </p:cNvSpPr>
          <p:nvPr/>
        </p:nvSpPr>
        <p:spPr bwMode="auto">
          <a:xfrm>
            <a:off x="4406412" y="5314890"/>
            <a:ext cx="4219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 err="1">
                <a:solidFill>
                  <a:schemeClr val="bg1"/>
                </a:solidFill>
              </a:rPr>
              <a:t>G</a:t>
            </a:r>
            <a:r>
              <a:rPr lang="en-US" altLang="zh-TW" sz="2000" baseline="-25000" dirty="0" err="1">
                <a:solidFill>
                  <a:schemeClr val="bg1"/>
                </a:solidFill>
              </a:rPr>
              <a:t>j</a:t>
            </a:r>
            <a:endParaRPr lang="en-US" altLang="zh-TW" sz="2000" baseline="-25000" dirty="0">
              <a:solidFill>
                <a:schemeClr val="bg1"/>
              </a:solidFill>
            </a:endParaRPr>
          </a:p>
        </p:txBody>
      </p:sp>
      <p:sp>
        <p:nvSpPr>
          <p:cNvPr id="8204" name="Text Box 61"/>
          <p:cNvSpPr txBox="1">
            <a:spLocks noChangeArrowheads="1"/>
          </p:cNvSpPr>
          <p:nvPr/>
        </p:nvSpPr>
        <p:spPr bwMode="auto">
          <a:xfrm>
            <a:off x="76200" y="1601688"/>
            <a:ext cx="1949573" cy="10156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000" dirty="0"/>
              <a:t>Rate of flow of </a:t>
            </a:r>
            <a:r>
              <a:rPr lang="en-US" altLang="zh-TW" sz="2000" i="1" dirty="0"/>
              <a:t>j</a:t>
            </a:r>
          </a:p>
          <a:p>
            <a:r>
              <a:rPr lang="en-US" altLang="zh-TW" sz="2000" dirty="0">
                <a:solidFill>
                  <a:srgbClr val="FF3300"/>
                </a:solidFill>
              </a:rPr>
              <a:t>into</a:t>
            </a:r>
            <a:r>
              <a:rPr lang="en-US" altLang="zh-TW" sz="2000" dirty="0"/>
              <a:t> the system</a:t>
            </a:r>
          </a:p>
          <a:p>
            <a:r>
              <a:rPr lang="en-US" altLang="zh-TW" sz="2000" dirty="0"/>
              <a:t>[moles/time]</a:t>
            </a:r>
          </a:p>
        </p:txBody>
      </p:sp>
      <p:sp>
        <p:nvSpPr>
          <p:cNvPr id="8205" name="Text Box 62"/>
          <p:cNvSpPr txBox="1">
            <a:spLocks noChangeArrowheads="1"/>
          </p:cNvSpPr>
          <p:nvPr/>
        </p:nvSpPr>
        <p:spPr bwMode="auto">
          <a:xfrm>
            <a:off x="2286525" y="1601688"/>
            <a:ext cx="1855177" cy="1015663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2000" dirty="0"/>
              <a:t>Rate of flow of </a:t>
            </a:r>
            <a:r>
              <a:rPr lang="en-US" altLang="zh-TW" sz="2000" i="1" dirty="0" smtClean="0"/>
              <a:t>j </a:t>
            </a:r>
            <a:r>
              <a:rPr lang="en-US" altLang="zh-TW" sz="2000" dirty="0" smtClean="0">
                <a:solidFill>
                  <a:srgbClr val="FF3300"/>
                </a:solidFill>
              </a:rPr>
              <a:t>out of</a:t>
            </a:r>
            <a:r>
              <a:rPr lang="en-US" altLang="zh-TW" sz="2000" dirty="0" smtClean="0"/>
              <a:t> </a:t>
            </a:r>
            <a:r>
              <a:rPr lang="en-US" altLang="zh-TW" sz="2000" dirty="0"/>
              <a:t>system</a:t>
            </a:r>
          </a:p>
          <a:p>
            <a:r>
              <a:rPr lang="en-US" altLang="zh-TW" sz="2000" dirty="0"/>
              <a:t>[moles/time]</a:t>
            </a:r>
          </a:p>
        </p:txBody>
      </p:sp>
      <p:sp>
        <p:nvSpPr>
          <p:cNvPr id="8206" name="Text Box 63"/>
          <p:cNvSpPr txBox="1">
            <a:spLocks noChangeArrowheads="1"/>
          </p:cNvSpPr>
          <p:nvPr/>
        </p:nvSpPr>
        <p:spPr bwMode="auto">
          <a:xfrm>
            <a:off x="4536362" y="1447800"/>
            <a:ext cx="2085242" cy="132343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Rate </a:t>
            </a:r>
            <a:r>
              <a:rPr lang="en-US" altLang="zh-TW" sz="2000" dirty="0" smtClean="0"/>
              <a:t>of </a:t>
            </a:r>
            <a:r>
              <a:rPr lang="en-US" altLang="zh-TW" sz="2000" dirty="0" smtClean="0">
                <a:solidFill>
                  <a:srgbClr val="FF3300"/>
                </a:solidFill>
              </a:rPr>
              <a:t>generation </a:t>
            </a:r>
            <a:r>
              <a:rPr lang="en-US" altLang="zh-TW" sz="2000" dirty="0" smtClean="0"/>
              <a:t>of </a:t>
            </a:r>
            <a:r>
              <a:rPr lang="en-US" altLang="zh-TW" sz="2000" i="1" dirty="0" smtClean="0"/>
              <a:t>j </a:t>
            </a:r>
            <a:r>
              <a:rPr lang="en-US" altLang="zh-TW" sz="2000" dirty="0"/>
              <a:t>by chemical </a:t>
            </a:r>
            <a:r>
              <a:rPr lang="en-US" altLang="zh-TW" sz="2000" dirty="0" err="1"/>
              <a:t>rxn</a:t>
            </a:r>
            <a:endParaRPr lang="en-US" altLang="zh-TW" sz="2000" dirty="0"/>
          </a:p>
          <a:p>
            <a:pPr algn="ctr"/>
            <a:r>
              <a:rPr lang="en-US" altLang="zh-TW" sz="2000" dirty="0" smtClean="0"/>
              <a:t>[</a:t>
            </a:r>
            <a:r>
              <a:rPr lang="en-US" altLang="zh-TW" sz="2000" dirty="0"/>
              <a:t>moles/time]</a:t>
            </a:r>
          </a:p>
        </p:txBody>
      </p:sp>
      <p:sp>
        <p:nvSpPr>
          <p:cNvPr id="8207" name="Text Box 64"/>
          <p:cNvSpPr txBox="1">
            <a:spLocks noChangeArrowheads="1"/>
          </p:cNvSpPr>
          <p:nvPr/>
        </p:nvSpPr>
        <p:spPr bwMode="auto">
          <a:xfrm>
            <a:off x="6940062" y="1447800"/>
            <a:ext cx="2127738" cy="1323439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/>
              <a:t>Rate of </a:t>
            </a:r>
            <a:r>
              <a:rPr lang="en-US" altLang="zh-TW" sz="2000" dirty="0" smtClean="0">
                <a:solidFill>
                  <a:srgbClr val="FF3300"/>
                </a:solidFill>
              </a:rPr>
              <a:t>accumulation </a:t>
            </a:r>
            <a:r>
              <a:rPr lang="en-US" altLang="zh-TW" sz="2000" dirty="0" smtClean="0"/>
              <a:t>of </a:t>
            </a:r>
            <a:r>
              <a:rPr lang="en-US" altLang="zh-TW" sz="2000" i="1" dirty="0"/>
              <a:t>j </a:t>
            </a:r>
            <a:r>
              <a:rPr lang="en-US" altLang="zh-TW" sz="2000" dirty="0" smtClean="0"/>
              <a:t>in </a:t>
            </a:r>
            <a:r>
              <a:rPr lang="en-US" altLang="zh-TW" sz="2000" dirty="0"/>
              <a:t>the system</a:t>
            </a:r>
          </a:p>
          <a:p>
            <a:pPr algn="ctr"/>
            <a:r>
              <a:rPr lang="en-US" altLang="zh-TW" sz="2000" dirty="0"/>
              <a:t>[moles/time]</a:t>
            </a:r>
          </a:p>
        </p:txBody>
      </p:sp>
      <p:sp>
        <p:nvSpPr>
          <p:cNvPr id="8212" name="Text Box 70"/>
          <p:cNvSpPr txBox="1">
            <a:spLocks noChangeArrowheads="1"/>
          </p:cNvSpPr>
          <p:nvPr/>
        </p:nvSpPr>
        <p:spPr bwMode="auto">
          <a:xfrm>
            <a:off x="624778" y="3330872"/>
            <a:ext cx="5309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/>
              <a:t>F</a:t>
            </a:r>
            <a:r>
              <a:rPr lang="en-US" altLang="zh-TW" sz="2400" baseline="-25000" dirty="0"/>
              <a:t>j0</a:t>
            </a:r>
          </a:p>
        </p:txBody>
      </p:sp>
      <p:sp>
        <p:nvSpPr>
          <p:cNvPr id="8213" name="Text Box 71"/>
          <p:cNvSpPr txBox="1">
            <a:spLocks noChangeArrowheads="1"/>
          </p:cNvSpPr>
          <p:nvPr/>
        </p:nvSpPr>
        <p:spPr bwMode="auto">
          <a:xfrm>
            <a:off x="2918105" y="3330872"/>
            <a:ext cx="4171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dirty="0" err="1"/>
              <a:t>F</a:t>
            </a:r>
            <a:r>
              <a:rPr lang="en-US" altLang="zh-TW" sz="2400" baseline="-25000" dirty="0" err="1"/>
              <a:t>j</a:t>
            </a:r>
            <a:endParaRPr lang="en-US" altLang="zh-TW" sz="2400" baseline="-25000" dirty="0"/>
          </a:p>
        </p:txBody>
      </p:sp>
      <p:sp>
        <p:nvSpPr>
          <p:cNvPr id="8214" name="Text Box 72"/>
          <p:cNvSpPr txBox="1">
            <a:spLocks noChangeArrowheads="1"/>
          </p:cNvSpPr>
          <p:nvPr/>
        </p:nvSpPr>
        <p:spPr bwMode="auto">
          <a:xfrm>
            <a:off x="5094202" y="3330872"/>
            <a:ext cx="4683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/>
              <a:t>G</a:t>
            </a:r>
            <a:r>
              <a:rPr lang="en-US" altLang="zh-TW" sz="2400" baseline="-25000"/>
              <a:t>j</a:t>
            </a:r>
          </a:p>
        </p:txBody>
      </p:sp>
      <p:sp>
        <p:nvSpPr>
          <p:cNvPr id="8215" name="Line 74"/>
          <p:cNvSpPr>
            <a:spLocks noChangeShapeType="1"/>
          </p:cNvSpPr>
          <p:nvPr/>
        </p:nvSpPr>
        <p:spPr bwMode="auto">
          <a:xfrm>
            <a:off x="2079382" y="3590925"/>
            <a:ext cx="2198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75"/>
          <p:cNvSpPr>
            <a:spLocks noChangeShapeType="1"/>
          </p:cNvSpPr>
          <p:nvPr/>
        </p:nvSpPr>
        <p:spPr bwMode="auto">
          <a:xfrm>
            <a:off x="4154366" y="3544888"/>
            <a:ext cx="2198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77"/>
          <p:cNvSpPr>
            <a:spLocks noChangeShapeType="1"/>
          </p:cNvSpPr>
          <p:nvPr/>
        </p:nvSpPr>
        <p:spPr bwMode="auto">
          <a:xfrm>
            <a:off x="6573716" y="3536950"/>
            <a:ext cx="2198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78"/>
          <p:cNvSpPr>
            <a:spLocks noChangeShapeType="1"/>
          </p:cNvSpPr>
          <p:nvPr/>
        </p:nvSpPr>
        <p:spPr bwMode="auto">
          <a:xfrm>
            <a:off x="6573716" y="3600450"/>
            <a:ext cx="21980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81"/>
          <p:cNvSpPr>
            <a:spLocks noChangeShapeType="1"/>
          </p:cNvSpPr>
          <p:nvPr/>
        </p:nvSpPr>
        <p:spPr bwMode="auto">
          <a:xfrm>
            <a:off x="5334000" y="3886200"/>
            <a:ext cx="0" cy="268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89"/>
          <p:cNvSpPr>
            <a:spLocks noChangeShapeType="1"/>
          </p:cNvSpPr>
          <p:nvPr/>
        </p:nvSpPr>
        <p:spPr bwMode="auto">
          <a:xfrm rot="5400000">
            <a:off x="4156930" y="3548063"/>
            <a:ext cx="238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025344" y="1924853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141273" y="192485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621175" y="192485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1" y="459297"/>
            <a:ext cx="8816829" cy="5939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06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6781" y="3116265"/>
            <a:ext cx="8472419" cy="830263"/>
            <a:chOff x="58" y="2142"/>
            <a:chExt cx="5164" cy="523"/>
          </a:xfrm>
        </p:grpSpPr>
        <p:sp>
          <p:nvSpPr>
            <p:cNvPr id="9223" name="Text Box 10"/>
            <p:cNvSpPr txBox="1">
              <a:spLocks noChangeArrowheads="1"/>
            </p:cNvSpPr>
            <p:nvPr/>
          </p:nvSpPr>
          <p:spPr bwMode="auto">
            <a:xfrm>
              <a:off x="58" y="2142"/>
              <a:ext cx="2601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r"/>
              <a:r>
                <a:rPr lang="en-GB" altLang="zh-TW" sz="2400" dirty="0"/>
                <a:t>Rate of </a:t>
              </a:r>
              <a:r>
                <a:rPr lang="en-GB" altLang="zh-TW" sz="2400" dirty="0" smtClean="0"/>
                <a:t>generation of reactant A in reactor due to </a:t>
              </a:r>
              <a:r>
                <a:rPr lang="en-GB" altLang="zh-TW" sz="2400" dirty="0" err="1" smtClean="0"/>
                <a:t>rxn</a:t>
              </a:r>
              <a:endParaRPr lang="en-GB" altLang="zh-TW" sz="2400" dirty="0"/>
            </a:p>
          </p:txBody>
        </p:sp>
        <p:sp>
          <p:nvSpPr>
            <p:cNvPr id="9224" name="Text Box 11"/>
            <p:cNvSpPr txBox="1">
              <a:spLocks noChangeArrowheads="1"/>
            </p:cNvSpPr>
            <p:nvPr/>
          </p:nvSpPr>
          <p:spPr bwMode="auto">
            <a:xfrm>
              <a:off x="2860" y="2142"/>
              <a:ext cx="236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altLang="zh-TW" sz="2400" dirty="0"/>
                <a:t>Rate of </a:t>
              </a:r>
              <a:r>
                <a:rPr lang="en-GB" altLang="zh-TW" sz="2400" dirty="0" smtClean="0"/>
                <a:t>accumulation of</a:t>
              </a:r>
            </a:p>
            <a:p>
              <a:r>
                <a:rPr lang="en-GB" altLang="zh-TW" sz="2400" dirty="0" smtClean="0"/>
                <a:t>reactant A in reactor </a:t>
              </a:r>
            </a:p>
          </p:txBody>
        </p:sp>
        <p:sp>
          <p:nvSpPr>
            <p:cNvPr id="9225" name="Text Box 12"/>
            <p:cNvSpPr txBox="1">
              <a:spLocks noChangeArrowheads="1"/>
            </p:cNvSpPr>
            <p:nvPr/>
          </p:nvSpPr>
          <p:spPr bwMode="auto">
            <a:xfrm>
              <a:off x="2651" y="2273"/>
              <a:ext cx="25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GB" altLang="en-US" sz="2400" dirty="0"/>
                <a:t>=</a:t>
              </a:r>
            </a:p>
          </p:txBody>
        </p:sp>
        <p:sp>
          <p:nvSpPr>
            <p:cNvPr id="9226" name="Text Box 13"/>
            <p:cNvSpPr txBox="1">
              <a:spLocks noChangeArrowheads="1"/>
            </p:cNvSpPr>
            <p:nvPr/>
          </p:nvSpPr>
          <p:spPr bwMode="auto">
            <a:xfrm>
              <a:off x="2928" y="2258"/>
              <a:ext cx="12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GB" altLang="en-US" sz="2400"/>
            </a:p>
          </p:txBody>
        </p:sp>
      </p:grpSp>
      <p:sp>
        <p:nvSpPr>
          <p:cNvPr id="9220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altLang="zh-TW" dirty="0" smtClean="0"/>
              <a:t>Review: Batch Reactor Basic Mole Balance</a:t>
            </a:r>
            <a:endParaRPr lang="zh-TW" altLang="en-GB" dirty="0" smtClean="0"/>
          </a:p>
        </p:txBody>
      </p:sp>
      <p:sp>
        <p:nvSpPr>
          <p:cNvPr id="9221" name="Rectangle 2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1219200"/>
            <a:ext cx="8382000" cy="1905000"/>
          </a:xfrm>
        </p:spPr>
        <p:txBody>
          <a:bodyPr>
            <a:normAutofit/>
          </a:bodyPr>
          <a:lstStyle/>
          <a:p>
            <a:r>
              <a:rPr lang="en-GB" altLang="zh-TW" sz="2400" dirty="0" smtClean="0"/>
              <a:t>No material enters or leaves the reactor</a:t>
            </a:r>
          </a:p>
          <a:p>
            <a:r>
              <a:rPr lang="en-GB" altLang="zh-TW" sz="2400" dirty="0" smtClean="0"/>
              <a:t>In ideal reactor, composition and temperature are spatially uniform (i.e. perfect mixing)</a:t>
            </a:r>
          </a:p>
          <a:p>
            <a:r>
              <a:rPr lang="en-GB" altLang="zh-TW" sz="2400" dirty="0" smtClean="0"/>
              <a:t>No flow in or out of reactor. F</a:t>
            </a:r>
            <a:r>
              <a:rPr lang="en-GB" altLang="zh-TW" sz="2400" baseline="-25000" dirty="0" smtClean="0"/>
              <a:t>j0</a:t>
            </a:r>
            <a:r>
              <a:rPr lang="en-GB" altLang="zh-TW" sz="2400" dirty="0" smtClean="0"/>
              <a:t> and </a:t>
            </a:r>
            <a:r>
              <a:rPr lang="en-GB" altLang="zh-TW" sz="2400" dirty="0" err="1" smtClean="0"/>
              <a:t>F</a:t>
            </a:r>
            <a:r>
              <a:rPr lang="en-GB" altLang="zh-TW" sz="2400" baseline="-25000" dirty="0" err="1" smtClean="0"/>
              <a:t>j</a:t>
            </a:r>
            <a:r>
              <a:rPr lang="en-GB" altLang="zh-TW" sz="2400" dirty="0" smtClean="0"/>
              <a:t> = 0.</a:t>
            </a:r>
          </a:p>
          <a:p>
            <a:endParaRPr lang="zh-TW" altLang="en-GB" sz="2400" dirty="0" smtClean="0"/>
          </a:p>
        </p:txBody>
      </p:sp>
      <p:sp>
        <p:nvSpPr>
          <p:cNvPr id="9222" name="Rectangle 24"/>
          <p:cNvSpPr>
            <a:spLocks noChangeArrowheads="1"/>
          </p:cNvSpPr>
          <p:nvPr/>
        </p:nvSpPr>
        <p:spPr bwMode="auto">
          <a:xfrm>
            <a:off x="367145" y="3048000"/>
            <a:ext cx="8014855" cy="863600"/>
          </a:xfrm>
          <a:prstGeom prst="rect">
            <a:avLst/>
          </a:prstGeom>
          <a:noFill/>
          <a:ln w="19050">
            <a:solidFill>
              <a:srgbClr val="7030A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2093542"/>
              </p:ext>
            </p:extLst>
          </p:nvPr>
        </p:nvGraphicFramePr>
        <p:xfrm>
          <a:off x="3700463" y="4159250"/>
          <a:ext cx="1795462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1" name="Equation" r:id="rId4" imgW="1434960" imgH="825480" progId="Equation.3">
                  <p:embed/>
                </p:oleObj>
              </mc:Choice>
              <mc:Fallback>
                <p:oleObj name="Equation" r:id="rId4" imgW="1434960" imgH="825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0463" y="4159250"/>
                        <a:ext cx="1795462" cy="998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" name="Group 14"/>
          <p:cNvGrpSpPr/>
          <p:nvPr/>
        </p:nvGrpSpPr>
        <p:grpSpPr>
          <a:xfrm>
            <a:off x="3671083" y="4114800"/>
            <a:ext cx="4787117" cy="990600"/>
            <a:chOff x="3505200" y="3255962"/>
            <a:chExt cx="4787117" cy="990600"/>
          </a:xfrm>
        </p:grpSpPr>
        <p:sp>
          <p:nvSpPr>
            <p:cNvPr id="16" name="Rectangle 15"/>
            <p:cNvSpPr/>
            <p:nvPr/>
          </p:nvSpPr>
          <p:spPr>
            <a:xfrm>
              <a:off x="3505200" y="3255962"/>
              <a:ext cx="18288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486400" y="3364820"/>
              <a:ext cx="2805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Batch Reactor Design Equation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9839578"/>
              </p:ext>
            </p:extLst>
          </p:nvPr>
        </p:nvGraphicFramePr>
        <p:xfrm>
          <a:off x="3902075" y="5410200"/>
          <a:ext cx="14319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2" name="Equation" r:id="rId6" imgW="1143000" imgH="660240" progId="Equation.3">
                  <p:embed/>
                </p:oleObj>
              </mc:Choice>
              <mc:Fallback>
                <p:oleObj name="Equation" r:id="rId6" imgW="114300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2075" y="5410200"/>
                        <a:ext cx="1431925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3875316" y="5257800"/>
            <a:ext cx="4659084" cy="990600"/>
            <a:chOff x="2198916" y="5715000"/>
            <a:chExt cx="4659084" cy="990600"/>
          </a:xfrm>
        </p:grpSpPr>
        <p:sp>
          <p:nvSpPr>
            <p:cNvPr id="20" name="Rectangle 19"/>
            <p:cNvSpPr/>
            <p:nvPr/>
          </p:nvSpPr>
          <p:spPr>
            <a:xfrm>
              <a:off x="2198916" y="5715000"/>
              <a:ext cx="1447800" cy="9906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733800" y="5812970"/>
              <a:ext cx="3124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7030A0"/>
                  </a:solidFill>
                </a:rPr>
                <a:t>Ideal Batch Reactor Design Equation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67145" y="5239662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Ideal (perfectly mixed) reactor: </a:t>
            </a:r>
            <a:r>
              <a:rPr lang="en-US" sz="2000" b="1" dirty="0" smtClean="0">
                <a:solidFill>
                  <a:srgbClr val="339933"/>
                </a:solidFill>
              </a:rPr>
              <a:t>spatially</a:t>
            </a:r>
            <a:r>
              <a:rPr lang="en-US" sz="2000" dirty="0" smtClean="0"/>
              <a:t> uniform temp, </a:t>
            </a:r>
            <a:r>
              <a:rPr lang="en-US" sz="2000" dirty="0" err="1" smtClean="0"/>
              <a:t>conc</a:t>
            </a:r>
            <a:r>
              <a:rPr lang="en-US" sz="2000" dirty="0" smtClean="0"/>
              <a:t>, &amp;  reaction rate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GB" altLang="zh-TW" dirty="0"/>
              <a:t>Review: CSTR Basic Mole </a:t>
            </a:r>
            <a:r>
              <a:rPr lang="en-GB" altLang="zh-TW" dirty="0" smtClean="0"/>
              <a:t>Balance</a:t>
            </a:r>
            <a:endParaRPr lang="en-US" dirty="0"/>
          </a:p>
        </p:txBody>
      </p:sp>
      <p:sp>
        <p:nvSpPr>
          <p:cNvPr id="13319" name="Text Box 4"/>
          <p:cNvSpPr txBox="1">
            <a:spLocks noChangeArrowheads="1"/>
          </p:cNvSpPr>
          <p:nvPr/>
        </p:nvSpPr>
        <p:spPr bwMode="auto">
          <a:xfrm>
            <a:off x="152400" y="2590800"/>
            <a:ext cx="8439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en-GB" altLang="zh-TW" sz="2400" dirty="0" smtClean="0">
                <a:solidFill>
                  <a:srgbClr val="0000FF"/>
                </a:solidFill>
              </a:rPr>
              <a:t>Accumulation =      In       -    Out     </a:t>
            </a:r>
            <a:r>
              <a:rPr lang="en-GB" altLang="zh-TW" sz="2400" dirty="0">
                <a:solidFill>
                  <a:srgbClr val="0000FF"/>
                </a:solidFill>
              </a:rPr>
              <a:t>+   </a:t>
            </a:r>
            <a:r>
              <a:rPr lang="en-GB" altLang="zh-TW" sz="2400" dirty="0" smtClean="0">
                <a:solidFill>
                  <a:srgbClr val="0000FF"/>
                </a:solidFill>
              </a:rPr>
              <a:t>Generation </a:t>
            </a:r>
          </a:p>
          <a:p>
            <a:pPr algn="just"/>
            <a:r>
              <a:rPr lang="en-GB" altLang="zh-TW" sz="2400" dirty="0" smtClean="0">
                <a:solidFill>
                  <a:srgbClr val="0000FF"/>
                </a:solidFill>
              </a:rPr>
              <a:t>by </a:t>
            </a:r>
            <a:r>
              <a:rPr lang="en-GB" altLang="zh-TW" sz="2400" dirty="0" err="1" smtClean="0">
                <a:solidFill>
                  <a:srgbClr val="0000FF"/>
                </a:solidFill>
              </a:rPr>
              <a:t>rxn</a:t>
            </a:r>
            <a:endParaRPr lang="en-GB" altLang="zh-TW" sz="2400" dirty="0">
              <a:solidFill>
                <a:srgbClr val="0000FF"/>
              </a:solidFill>
            </a:endParaRPr>
          </a:p>
          <a:p>
            <a:pPr algn="just"/>
            <a:r>
              <a:rPr lang="en-GB" altLang="zh-TW" sz="2000" dirty="0"/>
              <a:t>	</a:t>
            </a:r>
            <a:r>
              <a:rPr lang="en-GB" altLang="zh-TW" sz="2400" dirty="0"/>
              <a:t>0	</a:t>
            </a:r>
            <a:r>
              <a:rPr lang="en-GB" altLang="zh-TW" sz="2400" dirty="0" smtClean="0"/>
              <a:t> =      F</a:t>
            </a:r>
            <a:r>
              <a:rPr lang="en-GB" altLang="zh-TW" sz="2400" baseline="-25000" dirty="0" smtClean="0"/>
              <a:t>j0</a:t>
            </a:r>
            <a:r>
              <a:rPr lang="en-GB" altLang="zh-TW" sz="2400" baseline="-25000" dirty="0"/>
              <a:t> </a:t>
            </a:r>
            <a:r>
              <a:rPr lang="en-GB" altLang="zh-TW" sz="2400" dirty="0" smtClean="0"/>
              <a:t>    </a:t>
            </a:r>
            <a:r>
              <a:rPr lang="en-GB" altLang="zh-TW" sz="2400" baseline="-25000" dirty="0" smtClean="0"/>
              <a:t> </a:t>
            </a:r>
            <a:r>
              <a:rPr lang="en-GB" altLang="zh-TW" sz="2400" dirty="0"/>
              <a:t>-      </a:t>
            </a:r>
            <a:r>
              <a:rPr lang="en-GB" altLang="zh-TW" sz="2400" dirty="0" err="1"/>
              <a:t>F</a:t>
            </a:r>
            <a:r>
              <a:rPr lang="en-GB" altLang="zh-TW" sz="2400" baseline="-25000" dirty="0" err="1"/>
              <a:t>j</a:t>
            </a:r>
            <a:r>
              <a:rPr lang="en-GB" altLang="zh-TW" sz="2400" dirty="0"/>
              <a:t>      </a:t>
            </a:r>
            <a:r>
              <a:rPr lang="en-GB" altLang="zh-TW" sz="2400" dirty="0" smtClean="0"/>
              <a:t> +                </a:t>
            </a:r>
            <a:endParaRPr lang="en-GB" altLang="zh-TW" sz="2400" dirty="0"/>
          </a:p>
        </p:txBody>
      </p:sp>
      <p:graphicFrame>
        <p:nvGraphicFramePr>
          <p:cNvPr id="13316" name="Object 2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635494139"/>
              </p:ext>
            </p:extLst>
          </p:nvPr>
        </p:nvGraphicFramePr>
        <p:xfrm>
          <a:off x="5953186" y="4419600"/>
          <a:ext cx="531812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7" name="Equation" r:id="rId3" imgW="355320" imgH="368280" progId="Equation.3">
                  <p:embed/>
                </p:oleObj>
              </mc:Choice>
              <mc:Fallback>
                <p:oleObj name="Equation" r:id="rId3" imgW="355320" imgH="36828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86" y="4419600"/>
                        <a:ext cx="531812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6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870914109"/>
              </p:ext>
            </p:extLst>
          </p:nvPr>
        </p:nvGraphicFramePr>
        <p:xfrm>
          <a:off x="5663897" y="3115498"/>
          <a:ext cx="8540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8" name="Equation" r:id="rId5" imgW="634680" imgH="774360" progId="Equation.3">
                  <p:embed/>
                </p:oleObj>
              </mc:Choice>
              <mc:Fallback>
                <p:oleObj name="Equation" r:id="rId5" imgW="634680" imgH="77436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3897" y="3115498"/>
                        <a:ext cx="85407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2" name="Text Box 28"/>
          <p:cNvSpPr txBox="1">
            <a:spLocks noChangeArrowheads="1"/>
          </p:cNvSpPr>
          <p:nvPr/>
        </p:nvSpPr>
        <p:spPr bwMode="auto">
          <a:xfrm>
            <a:off x="3200400" y="3926066"/>
            <a:ext cx="29738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sz="2400" dirty="0"/>
              <a:t>No </a:t>
            </a:r>
            <a:r>
              <a:rPr lang="en-US" altLang="zh-TW" sz="2400" b="1" dirty="0">
                <a:solidFill>
                  <a:srgbClr val="339933"/>
                </a:solidFill>
              </a:rPr>
              <a:t>spatial</a:t>
            </a:r>
            <a:r>
              <a:rPr lang="en-US" altLang="zh-TW" sz="2400" dirty="0"/>
              <a:t> variation:</a:t>
            </a:r>
          </a:p>
        </p:txBody>
      </p:sp>
      <p:sp>
        <p:nvSpPr>
          <p:cNvPr id="13323" name="Line 31"/>
          <p:cNvSpPr>
            <a:spLocks noChangeShapeType="1"/>
          </p:cNvSpPr>
          <p:nvPr/>
        </p:nvSpPr>
        <p:spPr bwMode="auto">
          <a:xfrm>
            <a:off x="6219092" y="3890391"/>
            <a:ext cx="0" cy="54864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317" name="Object 3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7500670"/>
              </p:ext>
            </p:extLst>
          </p:nvPr>
        </p:nvGraphicFramePr>
        <p:xfrm>
          <a:off x="1709046" y="5402084"/>
          <a:ext cx="5435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Equation" r:id="rId7" imgW="5435280" imgH="825480" progId="Equation.DSMT4">
                  <p:embed/>
                </p:oleObj>
              </mc:Choice>
              <mc:Fallback>
                <p:oleObj name="Equation" r:id="rId7" imgW="5435280" imgH="825480" progId="Equation.DSMT4">
                  <p:embed/>
                  <p:pic>
                    <p:nvPicPr>
                      <p:cNvPr id="0" name="Object 34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9046" y="5402084"/>
                        <a:ext cx="54356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35"/>
          <p:cNvSpPr>
            <a:spLocks noChangeArrowheads="1"/>
          </p:cNvSpPr>
          <p:nvPr/>
        </p:nvSpPr>
        <p:spPr bwMode="auto">
          <a:xfrm>
            <a:off x="1658246" y="5370334"/>
            <a:ext cx="1524000" cy="1008062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Rectangle 23"/>
          <p:cNvSpPr txBox="1">
            <a:spLocks noChangeArrowheads="1"/>
          </p:cNvSpPr>
          <p:nvPr/>
        </p:nvSpPr>
        <p:spPr>
          <a:xfrm>
            <a:off x="76200" y="990600"/>
            <a:ext cx="7239000" cy="1828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Continuously add</a:t>
            </a:r>
            <a:r>
              <a:rPr kumimoji="0" lang="en-GB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reactants and remove products</a:t>
            </a: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an ideal reactor, composition and temperature are spatially uniform (i.e. perfect mixing) </a:t>
            </a: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steady</a:t>
            </a:r>
            <a:r>
              <a:rPr kumimoji="0" lang="en-GB" altLang="zh-TW" sz="2400" b="0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state- no accu</a:t>
            </a:r>
            <a:r>
              <a:rPr lang="en-GB" altLang="zh-TW" sz="2400" noProof="0" dirty="0" smtClean="0">
                <a:solidFill>
                  <a:srgbClr val="7030A0"/>
                </a:solidFill>
              </a:rPr>
              <a:t>mulation</a:t>
            </a:r>
            <a:endParaRPr kumimoji="0" lang="zh-TW" altLang="en-GB" sz="2400" b="0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39933" y="1066799"/>
            <a:ext cx="1772447" cy="2362201"/>
            <a:chOff x="381000" y="1924923"/>
            <a:chExt cx="1772447" cy="2362201"/>
          </a:xfrm>
        </p:grpSpPr>
        <p:grpSp>
          <p:nvGrpSpPr>
            <p:cNvPr id="19" name="Group 39"/>
            <p:cNvGrpSpPr/>
            <p:nvPr/>
          </p:nvGrpSpPr>
          <p:grpSpPr>
            <a:xfrm>
              <a:off x="381000" y="1924923"/>
              <a:ext cx="1610429" cy="2362201"/>
              <a:chOff x="2808767" y="1526676"/>
              <a:chExt cx="1610429" cy="1512936"/>
            </a:xfrm>
          </p:grpSpPr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3200400" y="1600197"/>
                <a:ext cx="1077913" cy="1439415"/>
                <a:chOff x="3708400" y="3543300"/>
                <a:chExt cx="1077913" cy="1619343"/>
              </a:xfrm>
            </p:grpSpPr>
            <p:sp>
              <p:nvSpPr>
                <p:cNvPr id="29" name="Rectangle 4"/>
                <p:cNvSpPr>
                  <a:spLocks noChangeArrowheads="1"/>
                </p:cNvSpPr>
                <p:nvPr/>
              </p:nvSpPr>
              <p:spPr bwMode="auto">
                <a:xfrm>
                  <a:off x="3708400" y="3994070"/>
                  <a:ext cx="1066800" cy="1168573"/>
                </a:xfrm>
                <a:prstGeom prst="rect">
                  <a:avLst/>
                </a:prstGeom>
                <a:noFill/>
                <a:ln w="38100">
                  <a:solidFill>
                    <a:srgbClr val="0070C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altLang="en-US" u="none">
                    <a:solidFill>
                      <a:srgbClr val="FFFF00"/>
                    </a:solidFill>
                    <a:latin typeface="Helvetica" pitchFamily="34" charset="0"/>
                  </a:endParaRPr>
                </a:p>
              </p:txBody>
            </p:sp>
            <p:sp>
              <p:nvSpPr>
                <p:cNvPr id="30" name="Line 5"/>
                <p:cNvSpPr>
                  <a:spLocks noChangeShapeType="1"/>
                </p:cNvSpPr>
                <p:nvPr/>
              </p:nvSpPr>
              <p:spPr bwMode="auto">
                <a:xfrm>
                  <a:off x="4241800" y="3543300"/>
                  <a:ext cx="0" cy="1383605"/>
                </a:xfrm>
                <a:prstGeom prst="lin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31" name="Oval 6"/>
                <p:cNvSpPr>
                  <a:spLocks noChangeArrowheads="1"/>
                </p:cNvSpPr>
                <p:nvPr/>
              </p:nvSpPr>
              <p:spPr bwMode="auto">
                <a:xfrm>
                  <a:off x="4241800" y="4888118"/>
                  <a:ext cx="381000" cy="1524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32" name="Oval 7"/>
                <p:cNvSpPr>
                  <a:spLocks noChangeArrowheads="1"/>
                </p:cNvSpPr>
                <p:nvPr/>
              </p:nvSpPr>
              <p:spPr bwMode="auto">
                <a:xfrm>
                  <a:off x="3860800" y="4888118"/>
                  <a:ext cx="381000" cy="152400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  <p:sp>
              <p:nvSpPr>
                <p:cNvPr id="33" name="Freeform 8"/>
                <p:cNvSpPr>
                  <a:spLocks/>
                </p:cNvSpPr>
                <p:nvPr/>
              </p:nvSpPr>
              <p:spPr bwMode="auto">
                <a:xfrm>
                  <a:off x="3708400" y="4181683"/>
                  <a:ext cx="1077913" cy="177800"/>
                </a:xfrm>
                <a:custGeom>
                  <a:avLst/>
                  <a:gdLst/>
                  <a:ahLst/>
                  <a:cxnLst>
                    <a:cxn ang="0">
                      <a:pos x="0" y="56"/>
                    </a:cxn>
                    <a:cxn ang="0">
                      <a:pos x="192" y="8"/>
                    </a:cxn>
                    <a:cxn ang="0">
                      <a:pos x="240" y="104"/>
                    </a:cxn>
                    <a:cxn ang="0">
                      <a:pos x="384" y="56"/>
                    </a:cxn>
                    <a:cxn ang="0">
                      <a:pos x="528" y="56"/>
                    </a:cxn>
                    <a:cxn ang="0">
                      <a:pos x="624" y="8"/>
                    </a:cxn>
                    <a:cxn ang="0">
                      <a:pos x="672" y="56"/>
                    </a:cxn>
                    <a:cxn ang="0">
                      <a:pos x="672" y="104"/>
                    </a:cxn>
                  </a:cxnLst>
                  <a:rect l="0" t="0" r="r" b="b"/>
                  <a:pathLst>
                    <a:path w="679" h="112">
                      <a:moveTo>
                        <a:pt x="0" y="56"/>
                      </a:moveTo>
                      <a:cubicBezTo>
                        <a:pt x="76" y="28"/>
                        <a:pt x="152" y="0"/>
                        <a:pt x="192" y="8"/>
                      </a:cubicBezTo>
                      <a:cubicBezTo>
                        <a:pt x="231" y="15"/>
                        <a:pt x="207" y="95"/>
                        <a:pt x="240" y="104"/>
                      </a:cubicBezTo>
                      <a:cubicBezTo>
                        <a:pt x="272" y="112"/>
                        <a:pt x="336" y="64"/>
                        <a:pt x="384" y="56"/>
                      </a:cubicBezTo>
                      <a:cubicBezTo>
                        <a:pt x="432" y="48"/>
                        <a:pt x="488" y="63"/>
                        <a:pt x="528" y="56"/>
                      </a:cubicBezTo>
                      <a:cubicBezTo>
                        <a:pt x="567" y="48"/>
                        <a:pt x="600" y="8"/>
                        <a:pt x="624" y="8"/>
                      </a:cubicBezTo>
                      <a:cubicBezTo>
                        <a:pt x="648" y="8"/>
                        <a:pt x="664" y="40"/>
                        <a:pt x="672" y="56"/>
                      </a:cubicBezTo>
                      <a:cubicBezTo>
                        <a:pt x="679" y="71"/>
                        <a:pt x="675" y="87"/>
                        <a:pt x="672" y="104"/>
                      </a:cubicBezTo>
                    </a:path>
                  </a:pathLst>
                </a:custGeom>
                <a:noFill/>
                <a:ln w="38100" cmpd="sng">
                  <a:solidFill>
                    <a:srgbClr val="0070C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u="none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2808767" y="1526677"/>
                <a:ext cx="53091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r>
                  <a:rPr lang="en-US" sz="2400" baseline="-25000" dirty="0" smtClean="0"/>
                  <a:t>j0</a:t>
                </a:r>
                <a:endParaRPr lang="en-US" sz="24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002094" y="1526676"/>
                <a:ext cx="4171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err="1" smtClean="0"/>
                  <a:t>F</a:t>
                </a:r>
                <a:r>
                  <a:rPr lang="en-US" sz="2400" baseline="-25000" dirty="0" err="1" smtClean="0"/>
                  <a:t>j</a:t>
                </a:r>
                <a:endParaRPr lang="en-US" sz="2400" dirty="0"/>
              </a:p>
            </p:txBody>
          </p:sp>
        </p:grpSp>
        <p:grpSp>
          <p:nvGrpSpPr>
            <p:cNvPr id="20" name="Group 54"/>
            <p:cNvGrpSpPr/>
            <p:nvPr/>
          </p:nvGrpSpPr>
          <p:grpSpPr>
            <a:xfrm>
              <a:off x="449337" y="2458321"/>
              <a:ext cx="640080" cy="457200"/>
              <a:chOff x="2564552" y="1162921"/>
              <a:chExt cx="896112" cy="457200"/>
            </a:xfrm>
          </p:grpSpPr>
          <p:sp>
            <p:nvSpPr>
              <p:cNvPr id="24" name="Line 9"/>
              <p:cNvSpPr>
                <a:spLocks noChangeShapeType="1"/>
              </p:cNvSpPr>
              <p:nvPr/>
            </p:nvSpPr>
            <p:spPr bwMode="auto">
              <a:xfrm flipV="1">
                <a:off x="2564552" y="1162921"/>
                <a:ext cx="896112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3429000" y="1162921"/>
                <a:ext cx="0" cy="45720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 w="med" len="med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  <p:grpSp>
          <p:nvGrpSpPr>
            <p:cNvPr id="21" name="Group 55"/>
            <p:cNvGrpSpPr/>
            <p:nvPr/>
          </p:nvGrpSpPr>
          <p:grpSpPr>
            <a:xfrm>
              <a:off x="1513367" y="2438400"/>
              <a:ext cx="640080" cy="795668"/>
              <a:chOff x="1513367" y="2438400"/>
              <a:chExt cx="640080" cy="795668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 flipV="1">
                <a:off x="1524000" y="2438400"/>
                <a:ext cx="0" cy="795668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  <p:sp>
            <p:nvSpPr>
              <p:cNvPr id="23" name="Line 21"/>
              <p:cNvSpPr>
                <a:spLocks noChangeShapeType="1"/>
              </p:cNvSpPr>
              <p:nvPr/>
            </p:nvSpPr>
            <p:spPr bwMode="auto">
              <a:xfrm flipV="1">
                <a:off x="1513367" y="2438400"/>
                <a:ext cx="640080" cy="0"/>
              </a:xfrm>
              <a:prstGeom prst="lin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 type="triangle"/>
              </a:ln>
              <a:effectLst>
                <a:outerShdw dist="35921" dir="2700000" algn="ctr" rotWithShape="0">
                  <a:srgbClr val="00000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 u="none"/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168536" y="488879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Ideal Steady State CSTR Design Equation: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7" name="Rectangle 35"/>
          <p:cNvSpPr>
            <a:spLocks noChangeArrowheads="1"/>
          </p:cNvSpPr>
          <p:nvPr/>
        </p:nvSpPr>
        <p:spPr bwMode="auto">
          <a:xfrm>
            <a:off x="5154335" y="5420029"/>
            <a:ext cx="1981200" cy="838200"/>
          </a:xfrm>
          <a:prstGeom prst="rect">
            <a:avLst/>
          </a:prstGeom>
          <a:noFill/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068446" y="5481891"/>
            <a:ext cx="2057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in terms of concentration</a:t>
            </a:r>
            <a:endParaRPr lang="en-US" sz="2400" dirty="0"/>
          </a:p>
        </p:txBody>
      </p:sp>
      <p:sp>
        <p:nvSpPr>
          <p:cNvPr id="39" name="Rectangle 38"/>
          <p:cNvSpPr/>
          <p:nvPr/>
        </p:nvSpPr>
        <p:spPr>
          <a:xfrm>
            <a:off x="170690" y="5481891"/>
            <a:ext cx="144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/>
              <a:t>in terms of flow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25507" y="6143611"/>
            <a:ext cx="1306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C00000"/>
                </a:solidFill>
                <a:sym typeface="Symbol"/>
              </a:rPr>
              <a:t> (upsilon)</a:t>
            </a:r>
            <a:endParaRPr lang="en-US" sz="16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 noChangeAspect="1"/>
          </p:cNvGrpSpPr>
          <p:nvPr/>
        </p:nvGrpSpPr>
        <p:grpSpPr bwMode="auto">
          <a:xfrm>
            <a:off x="2159858" y="2633665"/>
            <a:ext cx="5002942" cy="963994"/>
            <a:chOff x="1546" y="722"/>
            <a:chExt cx="3632" cy="646"/>
          </a:xfrm>
        </p:grpSpPr>
        <p:sp>
          <p:nvSpPr>
            <p:cNvPr id="30730" name="AutoShape 10"/>
            <p:cNvSpPr>
              <a:spLocks noChangeArrowheads="1"/>
            </p:cNvSpPr>
            <p:nvPr/>
          </p:nvSpPr>
          <p:spPr bwMode="auto">
            <a:xfrm rot="-5396367">
              <a:off x="3039" y="-771"/>
              <a:ext cx="646" cy="3632"/>
            </a:xfrm>
            <a:prstGeom prst="can">
              <a:avLst>
                <a:gd name="adj" fmla="val 399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新細明體" charset="-120"/>
              </a:endParaRPr>
            </a:p>
          </p:txBody>
        </p:sp>
        <p:sp>
          <p:nvSpPr>
            <p:cNvPr id="15389" name="AutoShape 7"/>
            <p:cNvSpPr>
              <a:spLocks noChangeArrowheads="1"/>
            </p:cNvSpPr>
            <p:nvPr/>
          </p:nvSpPr>
          <p:spPr bwMode="auto">
            <a:xfrm>
              <a:off x="3192" y="722"/>
              <a:ext cx="408" cy="646"/>
            </a:xfrm>
            <a:prstGeom prst="flowChartMagneticDrum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69" name="AutoShape 12"/>
          <p:cNvSpPr>
            <a:spLocks/>
          </p:cNvSpPr>
          <p:nvPr/>
        </p:nvSpPr>
        <p:spPr bwMode="auto">
          <a:xfrm>
            <a:off x="5656384" y="2133600"/>
            <a:ext cx="595035" cy="400110"/>
          </a:xfrm>
          <a:prstGeom prst="borderCallout2">
            <a:avLst>
              <a:gd name="adj1" fmla="val 28125"/>
              <a:gd name="adj2" fmla="val -10597"/>
              <a:gd name="adj3" fmla="val 28125"/>
              <a:gd name="adj4" fmla="val -95366"/>
              <a:gd name="adj5" fmla="val 206250"/>
              <a:gd name="adj6" fmla="val -183222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pPr>
              <a:lnSpc>
                <a:spcPts val="2400"/>
              </a:lnSpc>
            </a:pPr>
            <a:r>
              <a:rPr lang="en-GB" altLang="zh-TW" sz="2400" dirty="0"/>
              <a:t>ΔV</a:t>
            </a:r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858715" y="3128962"/>
            <a:ext cx="1301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Text Box 14"/>
          <p:cNvSpPr txBox="1">
            <a:spLocks noChangeArrowheads="1"/>
          </p:cNvSpPr>
          <p:nvPr/>
        </p:nvSpPr>
        <p:spPr bwMode="auto">
          <a:xfrm>
            <a:off x="332643" y="2836862"/>
            <a:ext cx="6052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altLang="zh-TW" sz="2400" dirty="0"/>
              <a:t>F</a:t>
            </a:r>
            <a:r>
              <a:rPr lang="en-GB" altLang="zh-TW" sz="2400" baseline="-25000" dirty="0"/>
              <a:t>A0</a:t>
            </a:r>
            <a:endParaRPr lang="en-GB" altLang="zh-TW" sz="2400" dirty="0"/>
          </a:p>
        </p:txBody>
      </p:sp>
      <p:sp>
        <p:nvSpPr>
          <p:cNvPr id="15372" name="Line 16"/>
          <p:cNvSpPr>
            <a:spLocks noChangeShapeType="1"/>
          </p:cNvSpPr>
          <p:nvPr/>
        </p:nvSpPr>
        <p:spPr bwMode="auto">
          <a:xfrm>
            <a:off x="3497874" y="3124200"/>
            <a:ext cx="79277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Line 18"/>
          <p:cNvSpPr>
            <a:spLocks noChangeShapeType="1"/>
          </p:cNvSpPr>
          <p:nvPr/>
        </p:nvSpPr>
        <p:spPr bwMode="auto">
          <a:xfrm>
            <a:off x="4677507" y="3124200"/>
            <a:ext cx="792774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9"/>
          <p:cNvSpPr>
            <a:spLocks noChangeShapeType="1"/>
          </p:cNvSpPr>
          <p:nvPr/>
        </p:nvSpPr>
        <p:spPr bwMode="auto">
          <a:xfrm>
            <a:off x="7200900" y="3128962"/>
            <a:ext cx="1301262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Text Box 20"/>
          <p:cNvSpPr txBox="1">
            <a:spLocks noChangeArrowheads="1"/>
          </p:cNvSpPr>
          <p:nvPr/>
        </p:nvSpPr>
        <p:spPr bwMode="auto">
          <a:xfrm>
            <a:off x="8436220" y="2888232"/>
            <a:ext cx="4914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altLang="zh-TW" sz="2400" dirty="0"/>
              <a:t>F</a:t>
            </a:r>
            <a:r>
              <a:rPr lang="en-GB" altLang="zh-TW" sz="2400" baseline="-25000" dirty="0"/>
              <a:t>A</a:t>
            </a:r>
            <a:endParaRPr lang="en-GB" altLang="zh-TW" sz="2400" dirty="0"/>
          </a:p>
        </p:txBody>
      </p:sp>
      <p:sp>
        <p:nvSpPr>
          <p:cNvPr id="15377" name="Rectangle 3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GB" altLang="zh-TW" dirty="0" smtClean="0"/>
              <a:t>Review: Mole Balance – PFR</a:t>
            </a:r>
            <a:endParaRPr lang="zh-TW" altLang="en-GB" dirty="0" smtClean="0"/>
          </a:p>
        </p:txBody>
      </p:sp>
      <p:graphicFrame>
        <p:nvGraphicFramePr>
          <p:cNvPr id="15365" name="Object 55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29792960"/>
              </p:ext>
            </p:extLst>
          </p:nvPr>
        </p:nvGraphicFramePr>
        <p:xfrm>
          <a:off x="4411662" y="4485032"/>
          <a:ext cx="366553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4" name="Equation" r:id="rId4" imgW="3060360" imgH="723600" progId="Equation.3">
                  <p:embed/>
                </p:oleObj>
              </mc:Choice>
              <mc:Fallback>
                <p:oleObj name="Equation" r:id="rId4" imgW="3060360" imgH="72360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1662" y="4485032"/>
                        <a:ext cx="3665538" cy="86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6"/>
          <p:cNvGrpSpPr/>
          <p:nvPr/>
        </p:nvGrpSpPr>
        <p:grpSpPr>
          <a:xfrm>
            <a:off x="918797" y="3505200"/>
            <a:ext cx="7057232" cy="822960"/>
            <a:chOff x="918797" y="3657600"/>
            <a:chExt cx="7057232" cy="822960"/>
          </a:xfrm>
        </p:grpSpPr>
        <p:graphicFrame>
          <p:nvGraphicFramePr>
            <p:cNvPr id="15362" name="Object 33"/>
            <p:cNvGraphicFramePr>
              <a:graphicFrameLocks noChangeAspect="1"/>
            </p:cNvGraphicFramePr>
            <p:nvPr/>
          </p:nvGraphicFramePr>
          <p:xfrm>
            <a:off x="5207001" y="3840480"/>
            <a:ext cx="581891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5" name="Equation" r:id="rId6" imgW="507960" imgH="368280" progId="Equation.3">
                    <p:embed/>
                  </p:oleObj>
                </mc:Choice>
                <mc:Fallback>
                  <p:oleObj name="Equation" r:id="rId6" imgW="507960" imgH="36828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07001" y="3840480"/>
                          <a:ext cx="581891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378" name="Text Box 34"/>
            <p:cNvSpPr txBox="1">
              <a:spLocks noChangeArrowheads="1"/>
            </p:cNvSpPr>
            <p:nvPr/>
          </p:nvSpPr>
          <p:spPr bwMode="auto">
            <a:xfrm>
              <a:off x="918797" y="3838248"/>
              <a:ext cx="5309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/>
                <a:t>F</a:t>
              </a:r>
              <a:r>
                <a:rPr lang="en-US" altLang="zh-TW" sz="2400" baseline="-25000" dirty="0"/>
                <a:t>j0</a:t>
              </a:r>
            </a:p>
          </p:txBody>
        </p:sp>
        <p:sp>
          <p:nvSpPr>
            <p:cNvPr id="15379" name="Text Box 35"/>
            <p:cNvSpPr txBox="1">
              <a:spLocks noChangeArrowheads="1"/>
            </p:cNvSpPr>
            <p:nvPr/>
          </p:nvSpPr>
          <p:spPr bwMode="auto">
            <a:xfrm>
              <a:off x="3212124" y="3838248"/>
              <a:ext cx="41710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TW" sz="2400" dirty="0" err="1"/>
                <a:t>F</a:t>
              </a:r>
              <a:r>
                <a:rPr lang="en-US" altLang="zh-TW" sz="2400" baseline="-25000" dirty="0" err="1"/>
                <a:t>j</a:t>
              </a:r>
              <a:endParaRPr lang="en-US" altLang="zh-TW" sz="2400" baseline="-25000" dirty="0"/>
            </a:p>
          </p:txBody>
        </p:sp>
        <p:graphicFrame>
          <p:nvGraphicFramePr>
            <p:cNvPr id="15363" name="Object 41"/>
            <p:cNvGraphicFramePr>
              <a:graphicFrameLocks noChangeAspect="1"/>
            </p:cNvGraphicFramePr>
            <p:nvPr/>
          </p:nvGraphicFramePr>
          <p:xfrm>
            <a:off x="7435854" y="3657600"/>
            <a:ext cx="540175" cy="8229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6" name="Equation" r:id="rId8" imgW="469800" imgH="660240" progId="Equation.3">
                    <p:embed/>
                  </p:oleObj>
                </mc:Choice>
                <mc:Fallback>
                  <p:oleObj name="Equation" r:id="rId8" imgW="469800" imgH="660240" progId="Equation.3">
                    <p:embed/>
                    <p:pic>
                      <p:nvPicPr>
                        <p:cNvPr id="0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5854" y="3657600"/>
                          <a:ext cx="540175" cy="8229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4038600" y="380747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+</a:t>
              </a:r>
              <a:endParaRPr lang="en-US" sz="28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66951" y="3807470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-</a:t>
              </a:r>
              <a:endParaRPr lang="en-US" sz="28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10940" y="3807470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=</a:t>
              </a:r>
              <a:endParaRPr lang="en-US" sz="2800" dirty="0"/>
            </a:p>
          </p:txBody>
        </p:sp>
      </p:grpSp>
      <p:graphicFrame>
        <p:nvGraphicFramePr>
          <p:cNvPr id="1127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9138"/>
              </p:ext>
            </p:extLst>
          </p:nvPr>
        </p:nvGraphicFramePr>
        <p:xfrm>
          <a:off x="762000" y="4729507"/>
          <a:ext cx="3144838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27" name="Equation" r:id="rId10" imgW="2628720" imgH="457200" progId="Equation.3">
                  <p:embed/>
                </p:oleObj>
              </mc:Choice>
              <mc:Fallback>
                <p:oleObj name="Equation" r:id="rId10" imgW="262872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9507"/>
                        <a:ext cx="3144838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857500" y="5638800"/>
            <a:ext cx="3429000" cy="838200"/>
            <a:chOff x="3124200" y="5715000"/>
            <a:chExt cx="3429000" cy="838200"/>
          </a:xfrm>
        </p:grpSpPr>
        <p:graphicFrame>
          <p:nvGraphicFramePr>
            <p:cNvPr id="15366" name="Object 73"/>
            <p:cNvGraphicFramePr>
              <a:graphicFrameLocks noGrp="1" noChangeAspect="1"/>
            </p:cNvGraphicFramePr>
            <p:nvPr>
              <p:ph idx="4294967295"/>
            </p:nvPr>
          </p:nvGraphicFramePr>
          <p:xfrm>
            <a:off x="3200400" y="5715000"/>
            <a:ext cx="977900" cy="793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28" name="Equation" r:id="rId12" imgW="812520" imgH="660240" progId="Equation.3">
                    <p:embed/>
                  </p:oleObj>
                </mc:Choice>
                <mc:Fallback>
                  <p:oleObj name="Equation" r:id="rId12" imgW="812520" imgH="660240" progId="Equation.3">
                    <p:embed/>
                    <p:pic>
                      <p:nvPicPr>
                        <p:cNvPr id="0" name="Object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00400" y="5715000"/>
                          <a:ext cx="977900" cy="793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49"/>
            <p:cNvSpPr/>
            <p:nvPr/>
          </p:nvSpPr>
          <p:spPr>
            <a:xfrm>
              <a:off x="3124200" y="5715000"/>
              <a:ext cx="1143000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19600" y="5715000"/>
              <a:ext cx="2133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solidFill>
                    <a:srgbClr val="7030A0"/>
                  </a:solidFill>
                </a:rPr>
                <a:t>Ideal SS PFR Design Eq.</a:t>
              </a:r>
              <a:endParaRPr lang="en-US" sz="2400" dirty="0">
                <a:solidFill>
                  <a:srgbClr val="7030A0"/>
                </a:solidFill>
              </a:endParaRPr>
            </a:p>
          </p:txBody>
        </p:sp>
      </p:grpSp>
      <p:sp>
        <p:nvSpPr>
          <p:cNvPr id="39" name="Rectangle 23"/>
          <p:cNvSpPr txBox="1">
            <a:spLocks noChangeArrowheads="1"/>
          </p:cNvSpPr>
          <p:nvPr/>
        </p:nvSpPr>
        <p:spPr>
          <a:xfrm>
            <a:off x="160460" y="914400"/>
            <a:ext cx="8823081" cy="1447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Flow reactor operated at steady</a:t>
            </a:r>
            <a:r>
              <a:rPr kumimoji="0" lang="en-GB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state (no accumulation per </a:t>
            </a:r>
            <a:r>
              <a:rPr kumimoji="0" lang="el-GR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Δ</a:t>
            </a:r>
            <a:r>
              <a:rPr kumimoji="0" lang="en-GB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4950" marR="0" lvl="0" indent="-2349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Composition of fluid</a:t>
            </a:r>
            <a:r>
              <a:rPr kumimoji="0" lang="en-GB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varies down length of reactor (material balance for </a:t>
            </a: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altLang="zh-TW" sz="2400" dirty="0" smtClean="0"/>
              <a:t>differential element of volume </a:t>
            </a:r>
            <a:r>
              <a:rPr lang="en-US" altLang="zh-TW" sz="2400" dirty="0" smtClean="0">
                <a:latin typeface="Symbol" pitchFamily="18" charset="2"/>
              </a:rPr>
              <a:t>D</a:t>
            </a:r>
            <a:r>
              <a:rPr lang="en-US" altLang="zh-TW" sz="2400" dirty="0" smtClean="0"/>
              <a:t>V</a:t>
            </a: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1"/>
          <p:cNvSpPr txBox="1">
            <a:spLocks noChangeArrowheads="1"/>
          </p:cNvSpPr>
          <p:nvPr/>
        </p:nvSpPr>
        <p:spPr>
          <a:xfrm>
            <a:off x="0" y="1295400"/>
            <a:ext cx="9144000" cy="1752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Heterogeneous </a:t>
            </a:r>
            <a:r>
              <a:rPr kumimoji="0" lang="en-GB" altLang="zh-TW" sz="24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rxn</a:t>
            </a: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reaction occurs</a:t>
            </a:r>
            <a:r>
              <a:rPr kumimoji="0" lang="en-GB" altLang="zh-TW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at catalyst particle surface </a:t>
            </a: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Concentration gradient of reactant and product change down </a:t>
            </a:r>
            <a:r>
              <a:rPr kumimoji="0" lang="en-GB" altLang="zh-TW" sz="24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length </a:t>
            </a: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the reactor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altLang="zh-TW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Rxn</a:t>
            </a:r>
            <a:r>
              <a:rPr kumimoji="0" lang="en-GB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rate based on the mass of catalyst W, not reactor volume V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altLang="zh-TW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Review: Mole Balance- Packed Bed Reactor (PBR)</a:t>
            </a:r>
            <a:endParaRPr lang="en-US" dirty="0"/>
          </a:p>
        </p:txBody>
      </p:sp>
      <p:graphicFrame>
        <p:nvGraphicFramePr>
          <p:cNvPr id="12290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359668"/>
              </p:ext>
            </p:extLst>
          </p:nvPr>
        </p:nvGraphicFramePr>
        <p:xfrm>
          <a:off x="914400" y="3200400"/>
          <a:ext cx="10128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6" name="Equation" r:id="rId3" imgW="812520" imgH="660240" progId="Equation.3">
                  <p:embed/>
                </p:oleObj>
              </mc:Choice>
              <mc:Fallback>
                <p:oleObj name="Equation" r:id="rId3" imgW="812520" imgH="660240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200400"/>
                        <a:ext cx="1012825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33600" y="3200400"/>
            <a:ext cx="632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Similar to PFR, but expressed in terms of catalyst weight instead of reactor volume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06240"/>
            <a:ext cx="304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Units for the rate of a homogeneous </a:t>
            </a:r>
            <a:r>
              <a:rPr lang="en-US" sz="2200" dirty="0" err="1" smtClean="0"/>
              <a:t>rxn</a:t>
            </a:r>
            <a:r>
              <a:rPr lang="en-US" sz="2200" dirty="0" smtClean="0"/>
              <a:t> (</a:t>
            </a:r>
            <a:r>
              <a:rPr lang="en-US" sz="2200" dirty="0" err="1" smtClean="0"/>
              <a:t>r</a:t>
            </a:r>
            <a:r>
              <a:rPr lang="en-US" sz="2200" baseline="-25000" dirty="0" err="1" smtClean="0"/>
              <a:t>j</a:t>
            </a:r>
            <a:r>
              <a:rPr lang="en-US" sz="2200" dirty="0" smtClean="0"/>
              <a:t>) :</a:t>
            </a:r>
            <a:endParaRPr lang="en-US" sz="2200" dirty="0"/>
          </a:p>
        </p:txBody>
      </p:sp>
      <p:sp>
        <p:nvSpPr>
          <p:cNvPr id="6" name="TextBox 5"/>
          <p:cNvSpPr txBox="1"/>
          <p:nvPr/>
        </p:nvSpPr>
        <p:spPr>
          <a:xfrm>
            <a:off x="4191000" y="420624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/>
              <a:t>Units for the rate of a catalytic </a:t>
            </a:r>
            <a:r>
              <a:rPr lang="en-US" sz="2200" dirty="0" err="1" smtClean="0"/>
              <a:t>rxn</a:t>
            </a:r>
            <a:r>
              <a:rPr lang="en-US" sz="2200" dirty="0" smtClean="0"/>
              <a:t> (</a:t>
            </a:r>
            <a:r>
              <a:rPr lang="en-US" sz="2200" b="1" dirty="0" err="1" smtClean="0"/>
              <a:t>r</a:t>
            </a:r>
            <a:r>
              <a:rPr lang="en-US" sz="2200" b="1" baseline="-25000" dirty="0" err="1" smtClean="0"/>
              <a:t>j</a:t>
            </a:r>
            <a:r>
              <a:rPr lang="en-US" sz="2200" b="1" dirty="0" smtClean="0"/>
              <a:t>’</a:t>
            </a:r>
            <a:r>
              <a:rPr lang="en-US" sz="2200" dirty="0" smtClean="0"/>
              <a:t>) :</a:t>
            </a:r>
            <a:endParaRPr lang="en-US" sz="22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031268"/>
              </p:ext>
            </p:extLst>
          </p:nvPr>
        </p:nvGraphicFramePr>
        <p:xfrm>
          <a:off x="6955888" y="4267200"/>
          <a:ext cx="1883312" cy="822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" name="Equation" r:id="rId5" imgW="1511280" imgH="660240" progId="Equation.3">
                  <p:embed/>
                </p:oleObj>
              </mc:Choice>
              <mc:Fallback>
                <p:oleObj name="Equation" r:id="rId5" imgW="1511280" imgH="6602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5888" y="4267200"/>
                        <a:ext cx="1883312" cy="822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005462"/>
              </p:ext>
            </p:extLst>
          </p:nvPr>
        </p:nvGraphicFramePr>
        <p:xfrm>
          <a:off x="3122612" y="4206240"/>
          <a:ext cx="839788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" name="Equation" r:id="rId7" imgW="672840" imgH="660240" progId="Equation.3">
                  <p:embed/>
                </p:oleObj>
              </mc:Choice>
              <mc:Fallback>
                <p:oleObj name="Equation" r:id="rId7" imgW="672840" imgH="6602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612" y="4206240"/>
                        <a:ext cx="839788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8600" y="5098197"/>
            <a:ext cx="789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So in terms of catalyst weight instead of reactor volume: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2293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95051"/>
              </p:ext>
            </p:extLst>
          </p:nvPr>
        </p:nvGraphicFramePr>
        <p:xfrm>
          <a:off x="1447800" y="5647472"/>
          <a:ext cx="6411912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9" name="Equation" r:id="rId9" imgW="5143320" imgH="660240" progId="Equation.3">
                  <p:embed/>
                </p:oleObj>
              </mc:Choice>
              <mc:Fallback>
                <p:oleObj name="Equation" r:id="rId9" imgW="5143320" imgH="6602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647472"/>
                        <a:ext cx="6411912" cy="822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0" y="152400"/>
            <a:ext cx="911629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Consider a reaction that occurs on a catalyst surface (a heterogeneous </a:t>
            </a:r>
            <a:r>
              <a:rPr lang="en-US" sz="2400" dirty="0" err="1" smtClean="0"/>
              <a:t>rxn</a:t>
            </a:r>
            <a:r>
              <a:rPr lang="en-US" sz="2400" dirty="0" smtClean="0"/>
              <a:t>).  </a:t>
            </a:r>
            <a:r>
              <a:rPr lang="en-US" sz="2400" dirty="0" smtClean="0">
                <a:solidFill>
                  <a:srgbClr val="7030A0"/>
                </a:solidFill>
              </a:rPr>
              <a:t>How is the reaction rate </a:t>
            </a:r>
            <a:r>
              <a:rPr lang="en-US" sz="2400" dirty="0" err="1" smtClean="0">
                <a:solidFill>
                  <a:srgbClr val="7030A0"/>
                </a:solidFill>
              </a:rPr>
              <a:t>r’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j</a:t>
            </a:r>
            <a:r>
              <a:rPr lang="en-US" sz="2400" dirty="0" smtClean="0">
                <a:solidFill>
                  <a:srgbClr val="7030A0"/>
                </a:solidFill>
              </a:rPr>
              <a:t> that is in terms of the weight of catalyst related to the rate in terms of volume (</a:t>
            </a:r>
            <a:r>
              <a:rPr lang="en-US" sz="2400" dirty="0" err="1" smtClean="0">
                <a:solidFill>
                  <a:srgbClr val="7030A0"/>
                </a:solidFill>
              </a:rPr>
              <a:t>r</a:t>
            </a:r>
            <a:r>
              <a:rPr lang="en-US" sz="2400" baseline="-25000" dirty="0" err="1" smtClean="0">
                <a:solidFill>
                  <a:srgbClr val="7030A0"/>
                </a:solidFill>
              </a:rPr>
              <a:t>j</a:t>
            </a:r>
            <a:r>
              <a:rPr lang="en-US" sz="2400" dirty="0" smtClean="0">
                <a:solidFill>
                  <a:srgbClr val="7030A0"/>
                </a:solidFill>
              </a:rPr>
              <a:t>)?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484075"/>
              </p:ext>
            </p:extLst>
          </p:nvPr>
        </p:nvGraphicFramePr>
        <p:xfrm>
          <a:off x="1593850" y="2216150"/>
          <a:ext cx="380206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5" name="Equation" r:id="rId3" imgW="3047760" imgH="774360" progId="Equation.3">
                  <p:embed/>
                </p:oleObj>
              </mc:Choice>
              <mc:Fallback>
                <p:oleObj name="Equation" r:id="rId3" imgW="3047760" imgH="774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2216150"/>
                        <a:ext cx="3802063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 bwMode="auto">
          <a:xfrm>
            <a:off x="2565042" y="1536879"/>
            <a:ext cx="1951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/>
              <a:t>Hint: </a:t>
            </a:r>
            <a:r>
              <a:rPr lang="en-US" sz="2400" dirty="0" err="1" smtClean="0"/>
              <a:t>r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 = x </a:t>
            </a:r>
            <a:r>
              <a:rPr lang="en-US" sz="2400" dirty="0" err="1" smtClean="0"/>
              <a:t>r’</a:t>
            </a:r>
            <a:r>
              <a:rPr lang="en-US" sz="2400" baseline="-25000" dirty="0" err="1" smtClean="0"/>
              <a:t>j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4530118" y="1524000"/>
            <a:ext cx="162095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7030A0"/>
                </a:solidFill>
              </a:rPr>
              <a:t>What is x?</a:t>
            </a:r>
            <a:endParaRPr lang="en-US" sz="2400" dirty="0">
              <a:solidFill>
                <a:srgbClr val="7030A0"/>
              </a:solidFill>
            </a:endParaRP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958865"/>
              </p:ext>
            </p:extLst>
          </p:nvPr>
        </p:nvGraphicFramePr>
        <p:xfrm>
          <a:off x="2535238" y="3276600"/>
          <a:ext cx="4135437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" name="Equation" r:id="rId5" imgW="3314520" imgH="774360" progId="Equation.3">
                  <p:embed/>
                </p:oleObj>
              </mc:Choice>
              <mc:Fallback>
                <p:oleObj name="Equation" r:id="rId5" imgW="3314520" imgH="77436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276600"/>
                        <a:ext cx="4135437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2826040" y="3434052"/>
            <a:ext cx="640080" cy="182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13275" y="3927157"/>
            <a:ext cx="640080" cy="1828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697480" y="3953597"/>
            <a:ext cx="27432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865135" y="3427122"/>
            <a:ext cx="274320" cy="2286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408911"/>
              </p:ext>
            </p:extLst>
          </p:nvPr>
        </p:nvGraphicFramePr>
        <p:xfrm>
          <a:off x="457200" y="4419600"/>
          <a:ext cx="2992438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" name="Equation" r:id="rId7" imgW="2400120" imgH="749160" progId="Equation.3">
                  <p:embed/>
                </p:oleObj>
              </mc:Choice>
              <mc:Fallback>
                <p:oleObj name="Equation" r:id="rId7" imgW="2400120" imgH="7491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19600"/>
                        <a:ext cx="2992438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5257800" y="2209800"/>
            <a:ext cx="1981200" cy="762000"/>
            <a:chOff x="5257800" y="2459037"/>
            <a:chExt cx="1981200" cy="762000"/>
          </a:xfrm>
        </p:grpSpPr>
        <p:sp>
          <p:nvSpPr>
            <p:cNvPr id="15" name="TextBox 14"/>
            <p:cNvSpPr txBox="1"/>
            <p:nvPr/>
          </p:nvSpPr>
          <p:spPr bwMode="auto">
            <a:xfrm>
              <a:off x="5257800" y="2459037"/>
              <a:ext cx="198120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</a:rPr>
                <a:t>Rearrange to solve for x</a:t>
              </a:r>
              <a:endParaRPr lang="en-US" sz="2000" dirty="0">
                <a:solidFill>
                  <a:srgbClr val="0000FF"/>
                </a:solidFill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472545" y="3221037"/>
              <a:ext cx="17526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64510"/>
              </p:ext>
            </p:extLst>
          </p:nvPr>
        </p:nvGraphicFramePr>
        <p:xfrm>
          <a:off x="3546765" y="4461165"/>
          <a:ext cx="349885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8" name="Equation" r:id="rId9" imgW="2806560" imgH="723600" progId="Equation.3">
                  <p:embed/>
                </p:oleObj>
              </mc:Choice>
              <mc:Fallback>
                <p:oleObj name="Equation" r:id="rId9" imgW="2806560" imgH="723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765" y="4461165"/>
                        <a:ext cx="349885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 bwMode="auto">
          <a:xfrm>
            <a:off x="7135090" y="4537365"/>
            <a:ext cx="1905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/>
              <a:t>Bulk catalyst density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 bwMode="auto">
          <a:xfrm>
            <a:off x="3815069" y="5558135"/>
            <a:ext cx="1361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400" dirty="0" err="1" smtClean="0"/>
              <a:t>r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  = </a:t>
            </a:r>
            <a:r>
              <a:rPr lang="en-US" sz="2400" dirty="0" err="1" smtClean="0">
                <a:latin typeface="Symbol" pitchFamily="18" charset="2"/>
              </a:rPr>
              <a:t>r</a:t>
            </a:r>
            <a:r>
              <a:rPr lang="en-US" sz="2400" baseline="-25000" dirty="0" err="1" smtClean="0"/>
              <a:t>b</a:t>
            </a:r>
            <a:r>
              <a:rPr lang="en-US" sz="2400" dirty="0" smtClean="0"/>
              <a:t> </a:t>
            </a:r>
            <a:r>
              <a:rPr lang="en-US" sz="2400" dirty="0" err="1" smtClean="0"/>
              <a:t>r’</a:t>
            </a:r>
            <a:r>
              <a:rPr lang="en-US" sz="2400" baseline="-25000" dirty="0" err="1" smtClean="0"/>
              <a:t>j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66701" y="0"/>
            <a:ext cx="8610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Use your result from the previous question </a:t>
            </a:r>
            <a:r>
              <a:rPr lang="en-US" sz="2000" dirty="0" smtClean="0"/>
              <a:t>to derive a reactor design equation for a fluidized CSTR containing </a:t>
            </a:r>
            <a:r>
              <a:rPr lang="en-US" sz="2000" dirty="0"/>
              <a:t>catalyst particles. The equation should be in terms of catalyst weight (W) and the reaction rate for an equation that uses solid catalyst. </a:t>
            </a:r>
            <a:r>
              <a:rPr lang="en-US" sz="2000" dirty="0" smtClean="0"/>
              <a:t>Assume perfect mixing and steady-state operation of the CSTR.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57200" y="1600200"/>
            <a:ext cx="42611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What is the CSTR design equation?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77931"/>
              </p:ext>
            </p:extLst>
          </p:nvPr>
        </p:nvGraphicFramePr>
        <p:xfrm>
          <a:off x="5241310" y="2941890"/>
          <a:ext cx="1246188" cy="7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" name="Equation" r:id="rId3" imgW="1295280" imgH="787320" progId="Equation.DSMT4">
                  <p:embed/>
                </p:oleObj>
              </mc:Choice>
              <mc:Fallback>
                <p:oleObj name="Equation" r:id="rId3" imgW="1295280" imgH="7873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310" y="2941890"/>
                        <a:ext cx="1246188" cy="787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589926"/>
              </p:ext>
            </p:extLst>
          </p:nvPr>
        </p:nvGraphicFramePr>
        <p:xfrm>
          <a:off x="4914298" y="1871767"/>
          <a:ext cx="25288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9" name="Equation" r:id="rId5" imgW="2019240" imgH="698400" progId="Equation.DSMT4">
                  <p:embed/>
                </p:oleObj>
              </mc:Choice>
              <mc:Fallback>
                <p:oleObj name="Equation" r:id="rId5" imgW="2019240" imgH="698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298" y="1871767"/>
                        <a:ext cx="25288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7"/>
          <p:cNvGrpSpPr>
            <a:grpSpLocks/>
          </p:cNvGrpSpPr>
          <p:nvPr/>
        </p:nvGrpSpPr>
        <p:grpSpPr bwMode="auto">
          <a:xfrm>
            <a:off x="4581888" y="1524000"/>
            <a:ext cx="3800302" cy="504251"/>
            <a:chOff x="1695644" y="2951891"/>
            <a:chExt cx="3799909" cy="504086"/>
          </a:xfrm>
        </p:grpSpPr>
        <p:sp>
          <p:nvSpPr>
            <p:cNvPr id="10" name="TextBox 8"/>
            <p:cNvSpPr txBox="1">
              <a:spLocks noChangeArrowheads="1"/>
            </p:cNvSpPr>
            <p:nvPr/>
          </p:nvSpPr>
          <p:spPr bwMode="auto">
            <a:xfrm>
              <a:off x="1695644" y="2977974"/>
              <a:ext cx="791028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In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2057401" y="2977974"/>
              <a:ext cx="99060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Out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12" name="TextBox 9"/>
            <p:cNvSpPr txBox="1">
              <a:spLocks noChangeArrowheads="1"/>
            </p:cNvSpPr>
            <p:nvPr/>
          </p:nvSpPr>
          <p:spPr bwMode="auto">
            <a:xfrm>
              <a:off x="2151794" y="2951891"/>
              <a:ext cx="287258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-</a:t>
              </a:r>
            </a:p>
          </p:txBody>
        </p:sp>
        <p:sp>
          <p:nvSpPr>
            <p:cNvPr id="13" name="TextBox 11"/>
            <p:cNvSpPr txBox="1">
              <a:spLocks noChangeArrowheads="1"/>
            </p:cNvSpPr>
            <p:nvPr/>
          </p:nvSpPr>
          <p:spPr bwMode="auto">
            <a:xfrm>
              <a:off x="2720776" y="2989973"/>
              <a:ext cx="364202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+</a:t>
              </a:r>
            </a:p>
          </p:txBody>
        </p:sp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2877157" y="2977976"/>
              <a:ext cx="723900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Gen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  <p:sp>
          <p:nvSpPr>
            <p:cNvPr id="15" name="TextBox 15"/>
            <p:cNvSpPr txBox="1">
              <a:spLocks noChangeArrowheads="1"/>
            </p:cNvSpPr>
            <p:nvPr/>
          </p:nvSpPr>
          <p:spPr bwMode="auto">
            <a:xfrm>
              <a:off x="3531126" y="2994310"/>
              <a:ext cx="364202" cy="4616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363FFA"/>
                  </a:solidFill>
                </a:rPr>
                <a:t>=</a:t>
              </a:r>
            </a:p>
          </p:txBody>
        </p:sp>
        <p:sp>
          <p:nvSpPr>
            <p:cNvPr id="16" name="TextBox 16"/>
            <p:cNvSpPr txBox="1">
              <a:spLocks noChangeArrowheads="1"/>
            </p:cNvSpPr>
            <p:nvPr/>
          </p:nvSpPr>
          <p:spPr bwMode="auto">
            <a:xfrm>
              <a:off x="3666752" y="2977976"/>
              <a:ext cx="1828801" cy="399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363FFA"/>
                  </a:solidFill>
                </a:rPr>
                <a:t>Accumulation</a:t>
              </a:r>
              <a:endParaRPr lang="en-US" sz="2000" dirty="0">
                <a:solidFill>
                  <a:srgbClr val="363FFA"/>
                </a:solidFill>
              </a:endParaRPr>
            </a:p>
          </p:txBody>
        </p:sp>
      </p:grpSp>
      <p:grpSp>
        <p:nvGrpSpPr>
          <p:cNvPr id="17" name="Group 53"/>
          <p:cNvGrpSpPr/>
          <p:nvPr/>
        </p:nvGrpSpPr>
        <p:grpSpPr>
          <a:xfrm>
            <a:off x="6798789" y="1871089"/>
            <a:ext cx="381000" cy="1301634"/>
            <a:chOff x="3810000" y="1808162"/>
            <a:chExt cx="381000" cy="1301634"/>
          </a:xfrm>
        </p:grpSpPr>
        <p:cxnSp>
          <p:nvCxnSpPr>
            <p:cNvPr id="18" name="Straight Arrow Connector 17"/>
            <p:cNvCxnSpPr/>
            <p:nvPr/>
          </p:nvCxnSpPr>
          <p:spPr>
            <a:xfrm rot="5400000">
              <a:off x="3695700" y="2151062"/>
              <a:ext cx="838200" cy="15240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810000" y="2648131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0</a:t>
              </a:r>
              <a:endParaRPr lang="en-US" sz="24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002688" y="2724090"/>
            <a:ext cx="3613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Rearrange to put in terms of V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5021740">
            <a:off x="4415938" y="2698894"/>
            <a:ext cx="864501" cy="368154"/>
          </a:xfrm>
          <a:prstGeom prst="curvedDownArrow">
            <a:avLst>
              <a:gd name="adj1" fmla="val 25000"/>
              <a:gd name="adj2" fmla="val 58307"/>
              <a:gd name="adj3" fmla="val 78357"/>
            </a:avLst>
          </a:prstGeom>
          <a:scene3d>
            <a:camera prst="orthographicFront">
              <a:rot lat="108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 bwMode="auto">
          <a:xfrm>
            <a:off x="266701" y="0"/>
            <a:ext cx="86105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</a:rPr>
              <a:t>Use your result from the previous question </a:t>
            </a:r>
            <a:r>
              <a:rPr lang="en-US" sz="2000" dirty="0" smtClean="0"/>
              <a:t>to derive a reactor design equation for a fluidized CSTR containing </a:t>
            </a:r>
            <a:r>
              <a:rPr lang="en-US" sz="2000" dirty="0"/>
              <a:t>catalyst particles. The equation should be in terms of catalyst weight (W) and the reaction rate for an equation that uses solid catalyst. </a:t>
            </a:r>
            <a:r>
              <a:rPr lang="en-US" sz="2000" dirty="0" smtClean="0"/>
              <a:t>Assume perfect mixing and steady-state operation of the CSTR.</a:t>
            </a:r>
            <a:endParaRPr lang="en-US" sz="2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304800" y="2392635"/>
            <a:ext cx="8305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u="sng" dirty="0" smtClean="0">
                <a:solidFill>
                  <a:srgbClr val="0000FF"/>
                </a:solidFill>
              </a:rPr>
              <a:t>Step 1</a:t>
            </a:r>
            <a:r>
              <a:rPr lang="en-US" sz="2000" dirty="0" smtClean="0">
                <a:solidFill>
                  <a:srgbClr val="0000FF"/>
                </a:solidFill>
              </a:rPr>
              <a:t>: Come up with an equation that relates V to W (V=?W) &amp; substitute this </a:t>
            </a:r>
            <a:r>
              <a:rPr lang="en-US" sz="2000" dirty="0">
                <a:solidFill>
                  <a:srgbClr val="0000FF"/>
                </a:solidFill>
              </a:rPr>
              <a:t>e</a:t>
            </a:r>
            <a:r>
              <a:rPr lang="en-US" sz="2000" dirty="0" smtClean="0">
                <a:solidFill>
                  <a:srgbClr val="0000FF"/>
                </a:solidFill>
              </a:rPr>
              <a:t>quivalency into the CSTR design equation.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453692" y="1642761"/>
            <a:ext cx="28376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CSTR design equation: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2877489"/>
              </p:ext>
            </p:extLst>
          </p:nvPr>
        </p:nvGraphicFramePr>
        <p:xfrm>
          <a:off x="3745020" y="1449156"/>
          <a:ext cx="1246188" cy="7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4" name="Equation" r:id="rId3" imgW="1295280" imgH="787320" progId="Equation.DSMT4">
                  <p:embed/>
                </p:oleObj>
              </mc:Choice>
              <mc:Fallback>
                <p:oleObj name="Equation" r:id="rId3" imgW="1295280" imgH="7873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5020" y="1449156"/>
                        <a:ext cx="1246188" cy="787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 bwMode="auto">
          <a:xfrm>
            <a:off x="5444900" y="1334985"/>
            <a:ext cx="32454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7030A0"/>
                </a:solidFill>
              </a:rPr>
              <a:t>Need an equation that has W instead of V and –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j</a:t>
            </a:r>
            <a:r>
              <a:rPr lang="en-US" sz="2000" dirty="0" smtClean="0">
                <a:solidFill>
                  <a:srgbClr val="7030A0"/>
                </a:solidFill>
              </a:rPr>
              <a:t>’ instead of -</a:t>
            </a:r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j</a:t>
            </a:r>
            <a:endParaRPr lang="en-US" sz="2000" dirty="0">
              <a:solidFill>
                <a:srgbClr val="7030A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874983"/>
              </p:ext>
            </p:extLst>
          </p:nvPr>
        </p:nvGraphicFramePr>
        <p:xfrm>
          <a:off x="547341" y="3187740"/>
          <a:ext cx="9017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5" name="Equation" r:id="rId5" imgW="901440" imgH="609480" progId="Equation.DSMT4">
                  <p:embed/>
                </p:oleObj>
              </mc:Choice>
              <mc:Fallback>
                <p:oleObj name="Equation" r:id="rId5" imgW="90144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7341" y="3187740"/>
                        <a:ext cx="9017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8369881"/>
              </p:ext>
            </p:extLst>
          </p:nvPr>
        </p:nvGraphicFramePr>
        <p:xfrm>
          <a:off x="1631950" y="3149640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6" name="Equation" r:id="rId7" imgW="1143000" imgH="685800" progId="Equation.DSMT4">
                  <p:embed/>
                </p:oleObj>
              </mc:Choice>
              <mc:Fallback>
                <p:oleObj name="Equation" r:id="rId7" imgW="11430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1950" y="3149640"/>
                        <a:ext cx="114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 bwMode="auto">
          <a:xfrm>
            <a:off x="2971800" y="3100521"/>
            <a:ext cx="25598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Substitute </a:t>
            </a:r>
            <a:r>
              <a:rPr lang="en-US" sz="2000" dirty="0" smtClean="0">
                <a:solidFill>
                  <a:srgbClr val="339933"/>
                </a:solidFill>
              </a:rPr>
              <a:t>W</a:t>
            </a:r>
            <a:r>
              <a:rPr lang="en-US" sz="2000" dirty="0" smtClean="0">
                <a:solidFill>
                  <a:srgbClr val="0000FF"/>
                </a:solidFill>
              </a:rPr>
              <a:t>/</a:t>
            </a:r>
            <a:r>
              <a:rPr lang="el-GR" sz="2000" dirty="0" smtClean="0">
                <a:solidFill>
                  <a:srgbClr val="FF0000"/>
                </a:solidFill>
              </a:rPr>
              <a:t>ρ</a:t>
            </a:r>
            <a:r>
              <a:rPr lang="en-US" sz="2000" baseline="-25000" dirty="0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 for </a:t>
            </a:r>
            <a:r>
              <a:rPr lang="en-US" sz="2000" dirty="0" smtClean="0">
                <a:solidFill>
                  <a:schemeClr val="bg2">
                    <a:lumMod val="25000"/>
                  </a:schemeClr>
                </a:solidFill>
              </a:rPr>
              <a:t>V</a:t>
            </a:r>
            <a:r>
              <a:rPr lang="en-US" sz="2000" dirty="0" smtClean="0">
                <a:solidFill>
                  <a:srgbClr val="0000FF"/>
                </a:solidFill>
              </a:rPr>
              <a:t> in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5065629"/>
              </p:ext>
            </p:extLst>
          </p:nvPr>
        </p:nvGraphicFramePr>
        <p:xfrm>
          <a:off x="7026275" y="3041730"/>
          <a:ext cx="1674813" cy="787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7" name="Equation" r:id="rId9" imgW="1739880" imgH="787320" progId="Equation.DSMT4">
                  <p:embed/>
                </p:oleObj>
              </mc:Choice>
              <mc:Fallback>
                <p:oleObj name="Equation" r:id="rId9" imgW="1739880" imgH="7873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3041730"/>
                        <a:ext cx="1674813" cy="7873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 bwMode="auto">
          <a:xfrm>
            <a:off x="304800" y="3939540"/>
            <a:ext cx="87629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</a:rPr>
              <a:t>Step 2</a:t>
            </a:r>
            <a:r>
              <a:rPr lang="en-US" sz="2000" dirty="0" smtClean="0">
                <a:solidFill>
                  <a:srgbClr val="0000FF"/>
                </a:solidFill>
              </a:rPr>
              <a:t>: Substitute an expression that relates –</a:t>
            </a:r>
            <a:r>
              <a:rPr lang="en-US" sz="2000" dirty="0" err="1" smtClean="0">
                <a:solidFill>
                  <a:srgbClr val="0000FF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2000" dirty="0" smtClean="0">
                <a:solidFill>
                  <a:srgbClr val="0000FF"/>
                </a:solidFill>
              </a:rPr>
              <a:t> to </a:t>
            </a:r>
            <a:r>
              <a:rPr lang="en-US" sz="2000" dirty="0">
                <a:solidFill>
                  <a:srgbClr val="0000FF"/>
                </a:solidFill>
              </a:rPr>
              <a:t>–</a:t>
            </a:r>
            <a:r>
              <a:rPr lang="en-US" sz="2000" dirty="0" err="1">
                <a:solidFill>
                  <a:srgbClr val="0000FF"/>
                </a:solidFill>
              </a:rPr>
              <a:t>r</a:t>
            </a:r>
            <a:r>
              <a:rPr lang="en-US" sz="2000" baseline="-25000" dirty="0" err="1">
                <a:solidFill>
                  <a:srgbClr val="0000FF"/>
                </a:solidFill>
              </a:rPr>
              <a:t>j</a:t>
            </a:r>
            <a:r>
              <a:rPr lang="en-US" sz="2000" dirty="0" smtClean="0">
                <a:solidFill>
                  <a:srgbClr val="0000FF"/>
                </a:solidFill>
              </a:rPr>
              <a:t>’ into the design </a:t>
            </a:r>
            <a:r>
              <a:rPr lang="en-US" sz="2000" dirty="0" err="1" smtClean="0">
                <a:solidFill>
                  <a:srgbClr val="0000FF"/>
                </a:solidFill>
              </a:rPr>
              <a:t>eq</a:t>
            </a:r>
            <a:r>
              <a:rPr lang="en-US" sz="2000" dirty="0" smtClean="0">
                <a:solidFill>
                  <a:srgbClr val="0000FF"/>
                </a:solidFill>
              </a:rPr>
              <a:t>: 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798141"/>
              </p:ext>
            </p:extLst>
          </p:nvPr>
        </p:nvGraphicFramePr>
        <p:xfrm>
          <a:off x="1914525" y="5667635"/>
          <a:ext cx="17970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8" name="Equation" r:id="rId11" imgW="1866600" imgH="838080" progId="Equation.DSMT4">
                  <p:embed/>
                </p:oleObj>
              </mc:Choice>
              <mc:Fallback>
                <p:oleObj name="Equation" r:id="rId11" imgW="1866600" imgH="83808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525" y="5667635"/>
                        <a:ext cx="17970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 bwMode="auto">
          <a:xfrm>
            <a:off x="3886200" y="5873933"/>
            <a:ext cx="11544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00FF"/>
                </a:solidFill>
              </a:rPr>
              <a:t>Simplify:</a:t>
            </a:r>
            <a:endParaRPr lang="en-US" sz="2000" dirty="0">
              <a:solidFill>
                <a:srgbClr val="0000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133600" y="6127883"/>
            <a:ext cx="457200" cy="301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2743200" y="6127883"/>
            <a:ext cx="457200" cy="301752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4406542"/>
              </p:ext>
            </p:extLst>
          </p:nvPr>
        </p:nvGraphicFramePr>
        <p:xfrm>
          <a:off x="5024438" y="5693035"/>
          <a:ext cx="1625600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9" name="Equation" r:id="rId13" imgW="1688760" imgH="787320" progId="Equation.DSMT4">
                  <p:embed/>
                </p:oleObj>
              </mc:Choice>
              <mc:Fallback>
                <p:oleObj name="Equation" r:id="rId13" imgW="1688760" imgH="78732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8" y="5693035"/>
                        <a:ext cx="1625600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5334000" y="5643999"/>
            <a:ext cx="1371600" cy="93803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 bwMode="auto">
          <a:xfrm>
            <a:off x="6781800" y="5613737"/>
            <a:ext cx="2209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7030A0"/>
                </a:solidFill>
              </a:rPr>
              <a:t>Ideal Fluidized CSTR Design Equation</a:t>
            </a:r>
            <a:endParaRPr lang="en-US" sz="2000" dirty="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773222" y="4320540"/>
            <a:ext cx="5237178" cy="705951"/>
            <a:chOff x="1773222" y="4343400"/>
            <a:chExt cx="5237178" cy="705951"/>
          </a:xfrm>
        </p:grpSpPr>
        <p:sp>
          <p:nvSpPr>
            <p:cNvPr id="2" name="TextBox 1"/>
            <p:cNvSpPr txBox="1"/>
            <p:nvPr/>
          </p:nvSpPr>
          <p:spPr bwMode="auto">
            <a:xfrm>
              <a:off x="1773222" y="4477787"/>
              <a:ext cx="147348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Units for </a:t>
              </a:r>
              <a:r>
                <a:rPr lang="en-US" sz="2000" dirty="0" err="1" smtClean="0"/>
                <a:t>r</a:t>
              </a:r>
              <a:r>
                <a:rPr lang="en-US" sz="2000" baseline="-25000" dirty="0" err="1" smtClean="0"/>
                <a:t>j</a:t>
              </a:r>
              <a:r>
                <a:rPr lang="en-US" sz="2000" dirty="0" smtClean="0"/>
                <a:t>: </a:t>
              </a:r>
              <a:endParaRPr lang="en-US" sz="2000" dirty="0"/>
            </a:p>
          </p:txBody>
        </p:sp>
        <p:sp>
          <p:nvSpPr>
            <p:cNvPr id="25" name="TextBox 24"/>
            <p:cNvSpPr txBox="1"/>
            <p:nvPr/>
          </p:nvSpPr>
          <p:spPr bwMode="auto">
            <a:xfrm>
              <a:off x="4058920" y="4499873"/>
              <a:ext cx="15231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 smtClean="0"/>
                <a:t>Units for </a:t>
              </a:r>
              <a:r>
                <a:rPr lang="en-US" sz="2000" dirty="0" err="1" smtClean="0"/>
                <a:t>r</a:t>
              </a:r>
              <a:r>
                <a:rPr lang="en-US" sz="2000" baseline="-25000" dirty="0" err="1" smtClean="0"/>
                <a:t>j</a:t>
              </a:r>
              <a:r>
                <a:rPr lang="en-US" sz="2000" dirty="0" smtClean="0"/>
                <a:t>’: </a:t>
              </a:r>
              <a:endParaRPr lang="en-US" sz="2000" dirty="0"/>
            </a:p>
          </p:txBody>
        </p:sp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7909613"/>
                </p:ext>
              </p:extLst>
            </p:nvPr>
          </p:nvGraphicFramePr>
          <p:xfrm>
            <a:off x="3068622" y="4350851"/>
            <a:ext cx="6858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0" name="Equation" r:id="rId15" imgW="685800" imgH="698400" progId="Equation.DSMT4">
                    <p:embed/>
                  </p:oleObj>
                </mc:Choice>
                <mc:Fallback>
                  <p:oleObj name="Equation" r:id="rId15" imgW="685800" imgH="6984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068622" y="4350851"/>
                          <a:ext cx="685800" cy="698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19473630"/>
                </p:ext>
              </p:extLst>
            </p:nvPr>
          </p:nvGraphicFramePr>
          <p:xfrm>
            <a:off x="5461000" y="4343400"/>
            <a:ext cx="1549400" cy="685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1" name="Equation" r:id="rId17" imgW="1549080" imgH="685800" progId="Equation.DSMT4">
                    <p:embed/>
                  </p:oleObj>
                </mc:Choice>
                <mc:Fallback>
                  <p:oleObj name="Equation" r:id="rId17" imgW="1549080" imgH="6858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461000" y="4343400"/>
                          <a:ext cx="1549400" cy="685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" name="TextBox 25"/>
          <p:cNvSpPr txBox="1"/>
          <p:nvPr/>
        </p:nvSpPr>
        <p:spPr bwMode="auto">
          <a:xfrm>
            <a:off x="2100888" y="5128260"/>
            <a:ext cx="3430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B050"/>
                </a:solidFill>
              </a:rPr>
              <a:t>From the previous question: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5463825" y="5089239"/>
            <a:ext cx="11655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l"/>
            <a:r>
              <a:rPr lang="en-US" sz="2000" dirty="0" err="1" smtClean="0">
                <a:solidFill>
                  <a:srgbClr val="7030A0"/>
                </a:solidFill>
              </a:rPr>
              <a:t>r</a:t>
            </a:r>
            <a:r>
              <a:rPr lang="en-US" sz="2000" baseline="-25000" dirty="0" err="1" smtClean="0">
                <a:solidFill>
                  <a:srgbClr val="7030A0"/>
                </a:solidFill>
              </a:rPr>
              <a:t>j</a:t>
            </a:r>
            <a:r>
              <a:rPr lang="en-US" sz="2000" dirty="0" smtClean="0">
                <a:solidFill>
                  <a:srgbClr val="7030A0"/>
                </a:solidFill>
              </a:rPr>
              <a:t> </a:t>
            </a:r>
            <a:r>
              <a:rPr lang="en-US" sz="2000" dirty="0" smtClean="0"/>
              <a:t> = </a:t>
            </a:r>
            <a:r>
              <a:rPr lang="en-US" sz="2000" dirty="0" err="1" smtClean="0">
                <a:solidFill>
                  <a:srgbClr val="FF0000"/>
                </a:solidFill>
                <a:latin typeface="Symbol" pitchFamily="18" charset="2"/>
              </a:rPr>
              <a:t>r</a:t>
            </a:r>
            <a:r>
              <a:rPr lang="en-US" sz="2000" baseline="-25000" dirty="0" err="1" smtClean="0">
                <a:solidFill>
                  <a:srgbClr val="FF0000"/>
                </a:solidFill>
              </a:rPr>
              <a:t>b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r’</a:t>
            </a:r>
            <a:r>
              <a:rPr lang="en-US" sz="2000" baseline="-25000" dirty="0" err="1" smtClean="0">
                <a:solidFill>
                  <a:srgbClr val="0000FF"/>
                </a:solidFill>
              </a:rPr>
              <a:t>j</a:t>
            </a:r>
            <a:endParaRPr lang="en-US" sz="2000" dirty="0">
              <a:solidFill>
                <a:srgbClr val="0000FF"/>
              </a:solidFill>
            </a:endParaRPr>
          </a:p>
        </p:txBody>
      </p:sp>
      <p:graphicFrame>
        <p:nvGraphicFramePr>
          <p:cNvPr id="28" name="Object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0136703"/>
              </p:ext>
            </p:extLst>
          </p:nvPr>
        </p:nvGraphicFramePr>
        <p:xfrm>
          <a:off x="429895" y="5654993"/>
          <a:ext cx="13684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2" name="Equation" r:id="rId19" imgW="1422360" imgH="787320" progId="Equation.DSMT4">
                  <p:embed/>
                </p:oleObj>
              </mc:Choice>
              <mc:Fallback>
                <p:oleObj name="Equation" r:id="rId19" imgW="1422360" imgH="787320" progId="Equation.DSMT4">
                  <p:embed/>
                  <p:pic>
                    <p:nvPicPr>
                      <p:cNvPr id="0" name="Object 12"/>
                      <p:cNvPicPr>
                        <a:picLocks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" y="5654993"/>
                        <a:ext cx="136842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456534"/>
              </p:ext>
            </p:extLst>
          </p:nvPr>
        </p:nvGraphicFramePr>
        <p:xfrm>
          <a:off x="5582094" y="3074883"/>
          <a:ext cx="1246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3" name="Equation" r:id="rId21" imgW="1295280" imgH="787320" progId="Equation.DSMT4">
                  <p:embed/>
                </p:oleObj>
              </mc:Choice>
              <mc:Fallback>
                <p:oleObj name="Equation" r:id="rId21" imgW="1295280" imgH="787320" progId="Equation.DSMT4">
                  <p:embed/>
                  <p:pic>
                    <p:nvPicPr>
                      <p:cNvPr id="0" name="Object 5"/>
                      <p:cNvPicPr>
                        <a:picLocks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2094" y="3074883"/>
                        <a:ext cx="12461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57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51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4" grpId="0"/>
      <p:bldP spid="17" grpId="0"/>
      <p:bldP spid="23" grpId="0" animBg="1"/>
      <p:bldP spid="24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lecture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20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wrap="none">
        <a:spAutoFit/>
      </a:bodyPr>
      <a:lstStyle>
        <a:defPPr algn="l">
          <a:defRPr sz="2000"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1930</TotalTime>
  <Words>1455</Words>
  <Application>Microsoft Office PowerPoint</Application>
  <PresentationFormat>On-screen Show (4:3)</PresentationFormat>
  <Paragraphs>192</Paragraphs>
  <Slides>20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Cordia New</vt:lpstr>
      <vt:lpstr>Helvetica</vt:lpstr>
      <vt:lpstr>新細明體</vt:lpstr>
      <vt:lpstr>Symbol</vt:lpstr>
      <vt:lpstr>Times New Roman</vt:lpstr>
      <vt:lpstr>lecture slide template</vt:lpstr>
      <vt:lpstr>Office Theme</vt:lpstr>
      <vt:lpstr>Equation</vt:lpstr>
      <vt:lpstr>L2b: Reactor Molar Balance  Example Problems</vt:lpstr>
      <vt:lpstr>Review: Basic Molar Balance BMB</vt:lpstr>
      <vt:lpstr>Review: Batch Reactor Basic Mole Balance</vt:lpstr>
      <vt:lpstr>Review: CSTR Basic Mole Balance</vt:lpstr>
      <vt:lpstr>Review: Mole Balance – PFR</vt:lpstr>
      <vt:lpstr>Review: Mole Balance- Packed Bed Reactor (PBR)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mlkraft2</dc:creator>
  <cp:lastModifiedBy>Mary</cp:lastModifiedBy>
  <cp:revision>175</cp:revision>
  <cp:lastPrinted>2013-01-18T16:56:12Z</cp:lastPrinted>
  <dcterms:created xsi:type="dcterms:W3CDTF">2009-01-25T19:00:37Z</dcterms:created>
  <dcterms:modified xsi:type="dcterms:W3CDTF">2015-08-23T21:50:38Z</dcterms:modified>
</cp:coreProperties>
</file>